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Poppi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oppins-bold.fntdata"/><Relationship Id="rId12" Type="http://schemas.openxmlformats.org/officeDocument/2006/relationships/slide" Target="slides/slide8.xml"/><Relationship Id="rId34" Type="http://schemas.openxmlformats.org/officeDocument/2006/relationships/font" Target="fonts/Poppins-regular.fntdata"/><Relationship Id="rId15" Type="http://schemas.openxmlformats.org/officeDocument/2006/relationships/slide" Target="slides/slide11.xml"/><Relationship Id="rId37" Type="http://schemas.openxmlformats.org/officeDocument/2006/relationships/font" Target="fonts/Poppins-boldItalic.fntdata"/><Relationship Id="rId14" Type="http://schemas.openxmlformats.org/officeDocument/2006/relationships/slide" Target="slides/slide10.xml"/><Relationship Id="rId36" Type="http://schemas.openxmlformats.org/officeDocument/2006/relationships/font" Target="fonts/Poppi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80ddf9ef0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80ddf9ef0_1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80ddf9ef0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80ddf9ef0_1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0ddf9ef0_1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80ddf9ef0_1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80ddf9ef0_1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80ddf9ef0_1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67c49fa17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3167c49fa17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80ddf9ef0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80ddf9ef0_1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0ddf9ef0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80ddf9ef0_1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type="tx">
  <p:cSld name="TITLE_AND_BODY">
    <p:bg>
      <p:bgPr>
        <a:solidFill>
          <a:srgbClr val="FFFFFF"/>
        </a:solidFill>
      </p:bgPr>
    </p:bg>
    <p:spTree>
      <p:nvGrpSpPr>
        <p:cNvPr id="9" name="Shape 9"/>
        <p:cNvGrpSpPr/>
        <p:nvPr/>
      </p:nvGrpSpPr>
      <p:grpSpPr>
        <a:xfrm>
          <a:off x="0" y="0"/>
          <a:ext cx="0" cy="0"/>
          <a:chOff x="0" y="0"/>
          <a:chExt cx="0" cy="0"/>
        </a:xfrm>
      </p:grpSpPr>
      <p:sp>
        <p:nvSpPr>
          <p:cNvPr id="10" name="Google Shape;10;p2"/>
          <p:cNvSpPr txBox="1"/>
          <p:nvPr>
            <p:ph idx="1" type="body"/>
          </p:nvPr>
        </p:nvSpPr>
        <p:spPr>
          <a:xfrm>
            <a:off x="323528" y="339509"/>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11" name="Google Shape;11;p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bg>
      <p:bgPr>
        <a:solidFill>
          <a:srgbClr val="FFFFFF"/>
        </a:solidFill>
      </p:bgPr>
    </p:bg>
    <p:spTree>
      <p:nvGrpSpPr>
        <p:cNvPr id="45" name="Shape 45"/>
        <p:cNvGrpSpPr/>
        <p:nvPr/>
      </p:nvGrpSpPr>
      <p:grpSpPr>
        <a:xfrm>
          <a:off x="0" y="0"/>
          <a:ext cx="0" cy="0"/>
          <a:chOff x="0" y="0"/>
          <a:chExt cx="0" cy="0"/>
        </a:xfrm>
      </p:grpSpPr>
      <p:sp>
        <p:nvSpPr>
          <p:cNvPr id="46" name="Google Shape;46;p12"/>
          <p:cNvSpPr/>
          <p:nvPr>
            <p:ph idx="2" type="pic"/>
          </p:nvPr>
        </p:nvSpPr>
        <p:spPr>
          <a:xfrm>
            <a:off x="0" y="0"/>
            <a:ext cx="5903384" cy="6858000"/>
          </a:xfrm>
          <a:prstGeom prst="rect">
            <a:avLst/>
          </a:prstGeom>
          <a:noFill/>
          <a:ln>
            <a:noFill/>
          </a:ln>
        </p:spPr>
      </p:sp>
      <p:sp>
        <p:nvSpPr>
          <p:cNvPr id="47" name="Google Shape;47;p12"/>
          <p:cNvSpPr/>
          <p:nvPr>
            <p:ph idx="3" type="pic"/>
          </p:nvPr>
        </p:nvSpPr>
        <p:spPr>
          <a:xfrm>
            <a:off x="6455342" y="764189"/>
            <a:ext cx="2319231" cy="2295362"/>
          </a:xfrm>
          <a:prstGeom prst="rect">
            <a:avLst/>
          </a:prstGeom>
          <a:noFill/>
          <a:ln>
            <a:noFill/>
          </a:ln>
        </p:spPr>
      </p:sp>
      <p:sp>
        <p:nvSpPr>
          <p:cNvPr id="48" name="Google Shape;48;p12"/>
          <p:cNvSpPr/>
          <p:nvPr>
            <p:ph idx="4" type="pic"/>
          </p:nvPr>
        </p:nvSpPr>
        <p:spPr>
          <a:xfrm>
            <a:off x="9307482" y="764189"/>
            <a:ext cx="2319232" cy="2295363"/>
          </a:xfrm>
          <a:prstGeom prst="rect">
            <a:avLst/>
          </a:prstGeom>
          <a:noFill/>
          <a:ln>
            <a:noFill/>
          </a:ln>
        </p:spPr>
      </p:sp>
      <p:sp>
        <p:nvSpPr>
          <p:cNvPr id="49" name="Google Shape;49;p1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bg>
      <p:bgPr>
        <a:solidFill>
          <a:srgbClr val="FFFFFF"/>
        </a:solidFill>
      </p:bgPr>
    </p:bg>
    <p:spTree>
      <p:nvGrpSpPr>
        <p:cNvPr id="52" name="Shape 52"/>
        <p:cNvGrpSpPr/>
        <p:nvPr/>
      </p:nvGrpSpPr>
      <p:grpSpPr>
        <a:xfrm>
          <a:off x="0" y="0"/>
          <a:ext cx="0" cy="0"/>
          <a:chOff x="0" y="0"/>
          <a:chExt cx="0" cy="0"/>
        </a:xfrm>
      </p:grpSpPr>
      <p:sp>
        <p:nvSpPr>
          <p:cNvPr id="53" name="Google Shape;53;p14"/>
          <p:cNvSpPr/>
          <p:nvPr>
            <p:ph idx="2" type="pic"/>
          </p:nvPr>
        </p:nvSpPr>
        <p:spPr>
          <a:xfrm>
            <a:off x="0" y="1"/>
            <a:ext cx="12192000" cy="6561423"/>
          </a:xfrm>
          <a:prstGeom prst="rect">
            <a:avLst/>
          </a:prstGeom>
          <a:noFill/>
          <a:ln>
            <a:noFill/>
          </a:ln>
        </p:spPr>
      </p:sp>
      <p:sp>
        <p:nvSpPr>
          <p:cNvPr id="54" name="Google Shape;54;p14"/>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bg>
      <p:bgPr>
        <a:solidFill>
          <a:srgbClr val="FFFFFF"/>
        </a:solidFill>
      </p:bgPr>
    </p:bg>
    <p:spTree>
      <p:nvGrpSpPr>
        <p:cNvPr id="57" name="Shape 57"/>
        <p:cNvGrpSpPr/>
        <p:nvPr/>
      </p:nvGrpSpPr>
      <p:grpSpPr>
        <a:xfrm>
          <a:off x="0" y="0"/>
          <a:ext cx="0" cy="0"/>
          <a:chOff x="0" y="0"/>
          <a:chExt cx="0" cy="0"/>
        </a:xfrm>
      </p:grpSpPr>
      <p:grpSp>
        <p:nvGrpSpPr>
          <p:cNvPr id="58" name="Google Shape;58;p16"/>
          <p:cNvGrpSpPr/>
          <p:nvPr/>
        </p:nvGrpSpPr>
        <p:grpSpPr>
          <a:xfrm>
            <a:off x="659382" y="1544878"/>
            <a:ext cx="4932714" cy="2882688"/>
            <a:chOff x="0" y="0"/>
            <a:chExt cx="4932713" cy="2882686"/>
          </a:xfrm>
        </p:grpSpPr>
        <p:sp>
          <p:nvSpPr>
            <p:cNvPr id="59" name="Google Shape;59;p16"/>
            <p:cNvSpPr/>
            <p:nvPr/>
          </p:nvSpPr>
          <p:spPr>
            <a:xfrm>
              <a:off x="28218" y="2732795"/>
              <a:ext cx="4873266" cy="149891"/>
            </a:xfrm>
            <a:custGeom>
              <a:rect b="b" l="l" r="r" t="t"/>
              <a:pathLst>
                <a:path extrusionOk="0" h="21600" w="2160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 name="Google Shape;60;p16"/>
            <p:cNvSpPr/>
            <p:nvPr/>
          </p:nvSpPr>
          <p:spPr>
            <a:xfrm>
              <a:off x="536143" y="13781"/>
              <a:ext cx="3863060" cy="2662055"/>
            </a:xfrm>
            <a:custGeom>
              <a:rect b="b" l="l" r="r" t="t"/>
              <a:pathLst>
                <a:path extrusionOk="0" h="21600" w="2160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 name="Google Shape;61;p16"/>
            <p:cNvSpPr/>
            <p:nvPr/>
          </p:nvSpPr>
          <p:spPr>
            <a:xfrm>
              <a:off x="702632" y="178662"/>
              <a:ext cx="3524441" cy="2275336"/>
            </a:xfrm>
            <a:prstGeom prst="rect">
              <a:avLst/>
            </a:prstGeom>
            <a:solidFill>
              <a:srgbClr val="F2F2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 name="Google Shape;62;p16"/>
            <p:cNvSpPr/>
            <p:nvPr/>
          </p:nvSpPr>
          <p:spPr>
            <a:xfrm>
              <a:off x="0" y="2606886"/>
              <a:ext cx="4932713" cy="178182"/>
            </a:xfrm>
            <a:custGeom>
              <a:rect b="b" l="l" r="r" t="t"/>
              <a:pathLst>
                <a:path extrusionOk="0" h="21397" w="21576">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16"/>
            <p:cNvSpPr/>
            <p:nvPr/>
          </p:nvSpPr>
          <p:spPr>
            <a:xfrm>
              <a:off x="2119465" y="2607452"/>
              <a:ext cx="694673" cy="83940"/>
            </a:xfrm>
            <a:custGeom>
              <a:rect b="b" l="l" r="r" t="t"/>
              <a:pathLst>
                <a:path extrusionOk="0" h="21600" w="20997">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4" name="Google Shape;64;p16"/>
            <p:cNvGrpSpPr/>
            <p:nvPr/>
          </p:nvGrpSpPr>
          <p:grpSpPr>
            <a:xfrm>
              <a:off x="214960" y="2684035"/>
              <a:ext cx="177677" cy="52553"/>
              <a:chOff x="0" y="0"/>
              <a:chExt cx="177675" cy="52551"/>
            </a:xfrm>
          </p:grpSpPr>
          <p:sp>
            <p:nvSpPr>
              <p:cNvPr id="65" name="Google Shape;65;p16"/>
              <p:cNvSpPr/>
              <p:nvPr/>
            </p:nvSpPr>
            <p:spPr>
              <a:xfrm>
                <a:off x="0" y="0"/>
                <a:ext cx="177675" cy="52551"/>
              </a:xfrm>
              <a:prstGeom prst="roundRect">
                <a:avLst>
                  <a:gd fmla="val 28154" name="adj"/>
                </a:avLst>
              </a:prstGeom>
              <a:solidFill>
                <a:srgbClr val="BFBFB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 name="Google Shape;66;p16"/>
              <p:cNvSpPr/>
              <p:nvPr/>
            </p:nvSpPr>
            <p:spPr>
              <a:xfrm>
                <a:off x="40116" y="13044"/>
                <a:ext cx="97442" cy="25205"/>
              </a:xfrm>
              <a:prstGeom prst="roundRect">
                <a:avLst>
                  <a:gd fmla="val 28154" name="adj"/>
                </a:avLst>
              </a:prstGeom>
              <a:solidFill>
                <a:srgbClr val="59595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7" name="Google Shape;67;p16"/>
            <p:cNvGrpSpPr/>
            <p:nvPr/>
          </p:nvGrpSpPr>
          <p:grpSpPr>
            <a:xfrm>
              <a:off x="4444459" y="2683407"/>
              <a:ext cx="380297" cy="52553"/>
              <a:chOff x="-1" y="0"/>
              <a:chExt cx="380295" cy="52551"/>
            </a:xfrm>
          </p:grpSpPr>
          <p:sp>
            <p:nvSpPr>
              <p:cNvPr id="68" name="Google Shape;68;p16"/>
              <p:cNvSpPr/>
              <p:nvPr/>
            </p:nvSpPr>
            <p:spPr>
              <a:xfrm>
                <a:off x="-1" y="0"/>
                <a:ext cx="380295" cy="52551"/>
              </a:xfrm>
              <a:prstGeom prst="roundRect">
                <a:avLst>
                  <a:gd fmla="val 28154" name="adj"/>
                </a:avLst>
              </a:prstGeom>
              <a:solidFill>
                <a:srgbClr val="BFBFB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 name="Google Shape;69;p16"/>
              <p:cNvSpPr/>
              <p:nvPr/>
            </p:nvSpPr>
            <p:spPr>
              <a:xfrm>
                <a:off x="72400" y="13044"/>
                <a:ext cx="235494" cy="25205"/>
              </a:xfrm>
              <a:prstGeom prst="roundRect">
                <a:avLst>
                  <a:gd fmla="val 28154" name="adj"/>
                </a:avLst>
              </a:prstGeom>
              <a:solidFill>
                <a:srgbClr val="59595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70" name="Google Shape;70;p16"/>
            <p:cNvSpPr/>
            <p:nvPr/>
          </p:nvSpPr>
          <p:spPr>
            <a:xfrm>
              <a:off x="1885181" y="0"/>
              <a:ext cx="2351769" cy="2476643"/>
            </a:xfrm>
            <a:custGeom>
              <a:rect b="b" l="l" r="r" t="t"/>
              <a:pathLst>
                <a:path extrusionOk="0" h="21600" w="21600">
                  <a:moveTo>
                    <a:pt x="13435" y="0"/>
                  </a:moveTo>
                  <a:lnTo>
                    <a:pt x="21600" y="57"/>
                  </a:lnTo>
                  <a:cubicBezTo>
                    <a:pt x="21585" y="7189"/>
                    <a:pt x="21570" y="14468"/>
                    <a:pt x="21556" y="21600"/>
                  </a:cubicBezTo>
                  <a:lnTo>
                    <a:pt x="0" y="21600"/>
                  </a:lnTo>
                </a:path>
              </a:pathLst>
            </a:custGeom>
            <a:solidFill>
              <a:srgbClr val="999999">
                <a:alpha val="9411"/>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1" name="Google Shape;71;p16"/>
          <p:cNvSpPr/>
          <p:nvPr>
            <p:ph idx="2" type="pic"/>
          </p:nvPr>
        </p:nvSpPr>
        <p:spPr>
          <a:xfrm>
            <a:off x="1305467" y="1701056"/>
            <a:ext cx="3590866" cy="2329170"/>
          </a:xfrm>
          <a:prstGeom prst="rect">
            <a:avLst/>
          </a:prstGeom>
          <a:noFill/>
          <a:ln>
            <a:noFill/>
          </a:ln>
        </p:spPr>
      </p:sp>
      <p:sp>
        <p:nvSpPr>
          <p:cNvPr id="72" name="Google Shape;72;p16"/>
          <p:cNvSpPr txBox="1"/>
          <p:nvPr>
            <p:ph idx="1" type="body"/>
          </p:nvPr>
        </p:nvSpPr>
        <p:spPr>
          <a:xfrm>
            <a:off x="323528" y="339509"/>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3" name="Google Shape;73;p16"/>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bg>
      <p:bgPr>
        <a:solidFill>
          <a:srgbClr val="FFFFFF"/>
        </a:solidFill>
      </p:bgPr>
    </p:bg>
    <p:spTree>
      <p:nvGrpSpPr>
        <p:cNvPr id="76" name="Shape 76"/>
        <p:cNvGrpSpPr/>
        <p:nvPr/>
      </p:nvGrpSpPr>
      <p:grpSpPr>
        <a:xfrm>
          <a:off x="0" y="0"/>
          <a:ext cx="0" cy="0"/>
          <a:chOff x="0" y="0"/>
          <a:chExt cx="0" cy="0"/>
        </a:xfrm>
      </p:grpSpPr>
      <p:sp>
        <p:nvSpPr>
          <p:cNvPr id="77" name="Google Shape;77;p18"/>
          <p:cNvSpPr/>
          <p:nvPr>
            <p:ph idx="2" type="pic"/>
          </p:nvPr>
        </p:nvSpPr>
        <p:spPr>
          <a:xfrm>
            <a:off x="1" y="1"/>
            <a:ext cx="7665395" cy="6867322"/>
          </a:xfrm>
          <a:prstGeom prst="rect">
            <a:avLst/>
          </a:prstGeom>
          <a:noFill/>
          <a:ln>
            <a:noFill/>
          </a:ln>
        </p:spPr>
      </p:sp>
      <p:sp>
        <p:nvSpPr>
          <p:cNvPr id="78" name="Google Shape;78;p18"/>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0"/>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type="title">
  <p:cSld name="TITLE">
    <p:spTree>
      <p:nvGrpSpPr>
        <p:cNvPr id="12" name="Shape 12"/>
        <p:cNvGrpSpPr/>
        <p:nvPr/>
      </p:nvGrpSpPr>
      <p:grpSpPr>
        <a:xfrm>
          <a:off x="0" y="0"/>
          <a:ext cx="0" cy="0"/>
          <a:chOff x="0" y="0"/>
          <a:chExt cx="0" cy="0"/>
        </a:xfrm>
      </p:grpSpPr>
      <p:sp>
        <p:nvSpPr>
          <p:cNvPr id="13" name="Google Shape;13;p3"/>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idx="1" type="body"/>
          </p:nvPr>
        </p:nvSpPr>
        <p:spPr>
          <a:xfrm>
            <a:off x="323528" y="332482"/>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85" name="Google Shape;85;p2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bg>
      <p:bgPr>
        <a:solidFill>
          <a:srgbClr val="FFFFFF"/>
        </a:solidFill>
      </p:bgPr>
    </p:bg>
    <p:spTree>
      <p:nvGrpSpPr>
        <p:cNvPr id="86" name="Shape 86"/>
        <p:cNvGrpSpPr/>
        <p:nvPr/>
      </p:nvGrpSpPr>
      <p:grpSpPr>
        <a:xfrm>
          <a:off x="0" y="0"/>
          <a:ext cx="0" cy="0"/>
          <a:chOff x="0" y="0"/>
          <a:chExt cx="0" cy="0"/>
        </a:xfrm>
      </p:grpSpPr>
      <p:sp>
        <p:nvSpPr>
          <p:cNvPr id="87" name="Google Shape;87;p22"/>
          <p:cNvSpPr txBox="1"/>
          <p:nvPr>
            <p:ph idx="1" type="body"/>
          </p:nvPr>
        </p:nvSpPr>
        <p:spPr>
          <a:xfrm>
            <a:off x="323528" y="123478"/>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88" name="Google Shape;88;p22"/>
          <p:cNvSpPr/>
          <p:nvPr/>
        </p:nvSpPr>
        <p:spPr>
          <a:xfrm>
            <a:off x="354010" y="1131591"/>
            <a:ext cx="3560768" cy="5402561"/>
          </a:xfrm>
          <a:prstGeom prst="roundRect">
            <a:avLst>
              <a:gd fmla="val 3968"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89" name="Google Shape;89;p22"/>
          <p:cNvSpPr/>
          <p:nvPr/>
        </p:nvSpPr>
        <p:spPr>
          <a:xfrm>
            <a:off x="531932" y="1347500"/>
            <a:ext cx="153869" cy="5015201"/>
          </a:xfrm>
          <a:prstGeom prst="roundRect">
            <a:avLst>
              <a:gd fmla="val 50000" name="adj"/>
            </a:avLst>
          </a:prstGeom>
          <a:solidFill>
            <a:srgbClr val="FFFFFF">
              <a:alpha val="40392"/>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90" name="Google Shape;90;p22"/>
          <p:cNvSpPr/>
          <p:nvPr/>
        </p:nvSpPr>
        <p:spPr>
          <a:xfrm rot="5400000">
            <a:off x="3057176" y="1276652"/>
            <a:ext cx="685850" cy="685149"/>
          </a:xfrm>
          <a:custGeom>
            <a:rect b="b" l="l" r="r" t="t"/>
            <a:pathLst>
              <a:path extrusionOk="0" h="21600" w="21600">
                <a:moveTo>
                  <a:pt x="0" y="0"/>
                </a:moveTo>
                <a:lnTo>
                  <a:pt x="21600" y="0"/>
                </a:lnTo>
                <a:lnTo>
                  <a:pt x="16475" y="5125"/>
                </a:lnTo>
                <a:lnTo>
                  <a:pt x="5317" y="5125"/>
                </a:lnTo>
                <a:lnTo>
                  <a:pt x="5317" y="16283"/>
                </a:lnTo>
                <a:lnTo>
                  <a:pt x="0" y="21600"/>
                </a:lnTo>
                <a:close/>
              </a:path>
            </a:pathLst>
          </a:custGeom>
          <a:solidFill>
            <a:srgbClr val="FFFFFF">
              <a:alpha val="22352"/>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2"/>
              </a:buClr>
              <a:buSzPts val="1300"/>
              <a:buFont typeface="Arial"/>
              <a:buNone/>
            </a:pPr>
            <a:r>
              <a:t/>
            </a:r>
            <a:endParaRPr b="0" i="0" sz="1300" u="none" cap="none" strike="noStrike">
              <a:solidFill>
                <a:schemeClr val="accent2"/>
              </a:solidFill>
              <a:latin typeface="Arial"/>
              <a:ea typeface="Arial"/>
              <a:cs typeface="Arial"/>
              <a:sym typeface="Arial"/>
            </a:endParaRPr>
          </a:p>
        </p:txBody>
      </p:sp>
      <p:sp>
        <p:nvSpPr>
          <p:cNvPr id="91" name="Google Shape;91;p22"/>
          <p:cNvSpPr txBox="1"/>
          <p:nvPr/>
        </p:nvSpPr>
        <p:spPr>
          <a:xfrm>
            <a:off x="757428" y="1652832"/>
            <a:ext cx="2140800" cy="491984"/>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Resize without losing quality</a:t>
            </a:r>
            <a:endParaRPr/>
          </a:p>
        </p:txBody>
      </p:sp>
      <p:sp>
        <p:nvSpPr>
          <p:cNvPr id="92" name="Google Shape;92;p22"/>
          <p:cNvSpPr txBox="1"/>
          <p:nvPr/>
        </p:nvSpPr>
        <p:spPr>
          <a:xfrm>
            <a:off x="757428" y="2149203"/>
            <a:ext cx="2140800" cy="695184"/>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Change Fill Color &amp;</a:t>
            </a:r>
            <a:endParaRPr/>
          </a:p>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Line Color</a:t>
            </a:r>
            <a:endParaRPr/>
          </a:p>
        </p:txBody>
      </p:sp>
      <p:sp>
        <p:nvSpPr>
          <p:cNvPr id="93" name="Google Shape;93;p22"/>
          <p:cNvSpPr txBox="1"/>
          <p:nvPr/>
        </p:nvSpPr>
        <p:spPr>
          <a:xfrm>
            <a:off x="766953" y="5817934"/>
            <a:ext cx="2140551" cy="288785"/>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www.allppt.com</a:t>
            </a:r>
            <a:endParaRPr/>
          </a:p>
        </p:txBody>
      </p:sp>
      <p:sp>
        <p:nvSpPr>
          <p:cNvPr id="94" name="Google Shape;94;p22"/>
          <p:cNvSpPr txBox="1"/>
          <p:nvPr/>
        </p:nvSpPr>
        <p:spPr>
          <a:xfrm>
            <a:off x="766954" y="4493338"/>
            <a:ext cx="2625846" cy="1298967"/>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FREE </a:t>
            </a:r>
            <a:endParaRPr/>
          </a:p>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PPT TEMPLATES</a:t>
            </a:r>
            <a:endParaRPr/>
          </a:p>
        </p:txBody>
      </p:sp>
      <p:sp>
        <p:nvSpPr>
          <p:cNvPr id="95" name="Google Shape;95;p2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6"/>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bg>
      <p:bgPr>
        <a:solidFill>
          <a:srgbClr val="FFFFFF"/>
        </a:solidFill>
      </p:bgPr>
    </p:bg>
    <p:spTree>
      <p:nvGrpSpPr>
        <p:cNvPr id="20" name="Shape 20"/>
        <p:cNvGrpSpPr/>
        <p:nvPr/>
      </p:nvGrpSpPr>
      <p:grpSpPr>
        <a:xfrm>
          <a:off x="0" y="0"/>
          <a:ext cx="0" cy="0"/>
          <a:chOff x="0" y="0"/>
          <a:chExt cx="0" cy="0"/>
        </a:xfrm>
      </p:grpSpPr>
      <p:sp>
        <p:nvSpPr>
          <p:cNvPr id="21" name="Google Shape;21;p7"/>
          <p:cNvSpPr txBox="1"/>
          <p:nvPr>
            <p:ph idx="1" type="body"/>
          </p:nvPr>
        </p:nvSpPr>
        <p:spPr>
          <a:xfrm>
            <a:off x="323528" y="339509"/>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22" name="Google Shape;22;p7"/>
          <p:cNvSpPr/>
          <p:nvPr>
            <p:ph idx="2" type="pic"/>
          </p:nvPr>
        </p:nvSpPr>
        <p:spPr>
          <a:xfrm>
            <a:off x="690113" y="1690777"/>
            <a:ext cx="3450568" cy="4546121"/>
          </a:xfrm>
          <a:prstGeom prst="rect">
            <a:avLst/>
          </a:prstGeom>
          <a:noFill/>
          <a:ln>
            <a:noFill/>
          </a:ln>
        </p:spPr>
      </p:sp>
      <p:sp>
        <p:nvSpPr>
          <p:cNvPr id="23" name="Google Shape;23;p7"/>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bg>
      <p:bgPr>
        <a:solidFill>
          <a:srgbClr val="FFFFFF"/>
        </a:solidFill>
      </p:bgPr>
    </p:bg>
    <p:spTree>
      <p:nvGrpSpPr>
        <p:cNvPr id="24" name="Shape 24"/>
        <p:cNvGrpSpPr/>
        <p:nvPr/>
      </p:nvGrpSpPr>
      <p:grpSpPr>
        <a:xfrm>
          <a:off x="0" y="0"/>
          <a:ext cx="0" cy="0"/>
          <a:chOff x="0" y="0"/>
          <a:chExt cx="0" cy="0"/>
        </a:xfrm>
      </p:grpSpPr>
      <p:sp>
        <p:nvSpPr>
          <p:cNvPr id="25" name="Google Shape;25;p8"/>
          <p:cNvSpPr/>
          <p:nvPr>
            <p:ph idx="2" type="pic"/>
          </p:nvPr>
        </p:nvSpPr>
        <p:spPr>
          <a:xfrm>
            <a:off x="4674653" y="1209715"/>
            <a:ext cx="7004191" cy="5183481"/>
          </a:xfrm>
          <a:prstGeom prst="rect">
            <a:avLst/>
          </a:prstGeom>
          <a:noFill/>
          <a:ln>
            <a:noFill/>
          </a:ln>
        </p:spPr>
      </p:sp>
      <p:sp>
        <p:nvSpPr>
          <p:cNvPr id="26" name="Google Shape;26;p8"/>
          <p:cNvSpPr/>
          <p:nvPr/>
        </p:nvSpPr>
        <p:spPr>
          <a:xfrm flipH="1">
            <a:off x="9483952" y="2398143"/>
            <a:ext cx="2708047" cy="3413083"/>
          </a:xfrm>
          <a:custGeom>
            <a:rect b="b" l="l" r="r" t="t"/>
            <a:pathLst>
              <a:path extrusionOk="0" h="21600" w="21600">
                <a:moveTo>
                  <a:pt x="0" y="0"/>
                </a:moveTo>
                <a:lnTo>
                  <a:pt x="2774" y="0"/>
                </a:lnTo>
                <a:lnTo>
                  <a:pt x="21600" y="21600"/>
                </a:lnTo>
                <a:lnTo>
                  <a:pt x="0" y="21600"/>
                </a:ln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2"/>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7" name="Google Shape;27;p8"/>
          <p:cNvSpPr/>
          <p:nvPr/>
        </p:nvSpPr>
        <p:spPr>
          <a:xfrm flipH="1">
            <a:off x="0" y="1819635"/>
            <a:ext cx="6869544" cy="3399347"/>
          </a:xfrm>
          <a:custGeom>
            <a:rect b="b" l="l" r="r" t="t"/>
            <a:pathLst>
              <a:path extrusionOk="0" h="21600" w="21600">
                <a:moveTo>
                  <a:pt x="21600" y="0"/>
                </a:moveTo>
                <a:lnTo>
                  <a:pt x="0" y="0"/>
                </a:lnTo>
                <a:lnTo>
                  <a:pt x="7422" y="21600"/>
                </a:lnTo>
                <a:lnTo>
                  <a:pt x="21600" y="21600"/>
                </a:ln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2"/>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8" name="Google Shape;28;p8"/>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bg>
      <p:bgPr>
        <a:solidFill>
          <a:srgbClr val="FFFFFF"/>
        </a:solidFill>
      </p:bgPr>
    </p:bg>
    <p:spTree>
      <p:nvGrpSpPr>
        <p:cNvPr id="31" name="Shape 31"/>
        <p:cNvGrpSpPr/>
        <p:nvPr/>
      </p:nvGrpSpPr>
      <p:grpSpPr>
        <a:xfrm>
          <a:off x="0" y="0"/>
          <a:ext cx="0" cy="0"/>
          <a:chOff x="0" y="0"/>
          <a:chExt cx="0" cy="0"/>
        </a:xfrm>
      </p:grpSpPr>
      <p:sp>
        <p:nvSpPr>
          <p:cNvPr id="32" name="Google Shape;32;p10"/>
          <p:cNvSpPr/>
          <p:nvPr/>
        </p:nvSpPr>
        <p:spPr>
          <a:xfrm>
            <a:off x="-1" y="2497335"/>
            <a:ext cx="4871872" cy="1368152"/>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 name="Google Shape;33;p10"/>
          <p:cNvSpPr/>
          <p:nvPr/>
        </p:nvSpPr>
        <p:spPr>
          <a:xfrm>
            <a:off x="7320143" y="3862911"/>
            <a:ext cx="4871859" cy="1368153"/>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4" name="Google Shape;34;p10"/>
          <p:cNvGrpSpPr/>
          <p:nvPr/>
        </p:nvGrpSpPr>
        <p:grpSpPr>
          <a:xfrm>
            <a:off x="4871870" y="1763728"/>
            <a:ext cx="2448274" cy="4303937"/>
            <a:chOff x="0" y="0"/>
            <a:chExt cx="2448273" cy="4303935"/>
          </a:xfrm>
        </p:grpSpPr>
        <p:sp>
          <p:nvSpPr>
            <p:cNvPr id="35" name="Google Shape;35;p10"/>
            <p:cNvSpPr/>
            <p:nvPr/>
          </p:nvSpPr>
          <p:spPr>
            <a:xfrm>
              <a:off x="0" y="0"/>
              <a:ext cx="2448273" cy="4303935"/>
            </a:xfrm>
            <a:prstGeom prst="roundRect">
              <a:avLst>
                <a:gd fmla="val 13580"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 name="Google Shape;36;p10"/>
            <p:cNvSpPr/>
            <p:nvPr/>
          </p:nvSpPr>
          <p:spPr>
            <a:xfrm>
              <a:off x="1082430" y="221035"/>
              <a:ext cx="250299" cy="37675"/>
            </a:xfrm>
            <a:prstGeom prst="rect">
              <a:avLst/>
            </a:prstGeom>
            <a:solidFill>
              <a:srgbClr val="B0B0B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7" name="Google Shape;37;p10"/>
            <p:cNvGrpSpPr/>
            <p:nvPr/>
          </p:nvGrpSpPr>
          <p:grpSpPr>
            <a:xfrm>
              <a:off x="1114624" y="3944870"/>
              <a:ext cx="245600" cy="232482"/>
              <a:chOff x="0" y="0"/>
              <a:chExt cx="245598" cy="232480"/>
            </a:xfrm>
          </p:grpSpPr>
          <p:sp>
            <p:nvSpPr>
              <p:cNvPr id="38" name="Google Shape;38;p10"/>
              <p:cNvSpPr/>
              <p:nvPr/>
            </p:nvSpPr>
            <p:spPr>
              <a:xfrm>
                <a:off x="0" y="0"/>
                <a:ext cx="245598" cy="232480"/>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chemeClr val="accent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 name="Google Shape;39;p10"/>
              <p:cNvSpPr/>
              <p:nvPr/>
            </p:nvSpPr>
            <p:spPr>
              <a:xfrm>
                <a:off x="66631" y="62684"/>
                <a:ext cx="112333" cy="107111"/>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
        <p:nvSpPr>
          <p:cNvPr id="40" name="Google Shape;40;p10"/>
          <p:cNvSpPr/>
          <p:nvPr>
            <p:ph idx="2" type="pic"/>
          </p:nvPr>
        </p:nvSpPr>
        <p:spPr>
          <a:xfrm>
            <a:off x="5051890" y="2223506"/>
            <a:ext cx="2088233" cy="3384377"/>
          </a:xfrm>
          <a:prstGeom prst="rect">
            <a:avLst/>
          </a:prstGeom>
          <a:noFill/>
          <a:ln>
            <a:noFill/>
          </a:ln>
        </p:spPr>
      </p:sp>
      <p:sp>
        <p:nvSpPr>
          <p:cNvPr id="41" name="Google Shape;41;p10"/>
          <p:cNvSpPr txBox="1"/>
          <p:nvPr>
            <p:ph idx="1" type="body"/>
          </p:nvPr>
        </p:nvSpPr>
        <p:spPr>
          <a:xfrm>
            <a:off x="323528" y="339509"/>
            <a:ext cx="11573198" cy="724248"/>
          </a:xfrm>
          <a:prstGeom prst="rect">
            <a:avLst/>
          </a:prstGeom>
          <a:noFill/>
          <a:ln>
            <a:noFill/>
          </a:ln>
        </p:spPr>
        <p:txBody>
          <a:bodyPr anchorCtr="0" anchor="ctr" bIns="45675" lIns="45675" spcFirstLastPara="1" rIns="45675" wrap="square" tIns="45675">
            <a:normAutofit/>
          </a:bodyPr>
          <a:lstStyle>
            <a:lvl1pPr indent="-228600" lvl="0" marL="457200" algn="ctr">
              <a:lnSpc>
                <a:spcPct val="90000"/>
              </a:lnSpc>
              <a:spcBef>
                <a:spcPts val="1000"/>
              </a:spcBef>
              <a:spcAft>
                <a:spcPts val="0"/>
              </a:spcAft>
              <a:buClr>
                <a:schemeClr val="accent2"/>
              </a:buClr>
              <a:buSzPts val="5400"/>
              <a:buFont typeface="Arial"/>
              <a:buNone/>
              <a:defRPr sz="5400">
                <a:solidFill>
                  <a:schemeClr val="accent2"/>
                </a:solidFill>
              </a:defRPr>
            </a:lvl1pPr>
            <a:lvl2pPr indent="-571500" lvl="1" marL="914400" algn="ctr">
              <a:lnSpc>
                <a:spcPct val="90000"/>
              </a:lnSpc>
              <a:spcBef>
                <a:spcPts val="1000"/>
              </a:spcBef>
              <a:spcAft>
                <a:spcPts val="0"/>
              </a:spcAft>
              <a:buClr>
                <a:schemeClr val="accent2"/>
              </a:buClr>
              <a:buSzPts val="5400"/>
              <a:buFont typeface="Arial"/>
              <a:buChar char="•"/>
              <a:defRPr sz="5400">
                <a:solidFill>
                  <a:schemeClr val="accent2"/>
                </a:solidFill>
              </a:defRPr>
            </a:lvl2pPr>
            <a:lvl3pPr indent="-571500" lvl="2" marL="1371600" algn="ctr">
              <a:lnSpc>
                <a:spcPct val="90000"/>
              </a:lnSpc>
              <a:spcBef>
                <a:spcPts val="1000"/>
              </a:spcBef>
              <a:spcAft>
                <a:spcPts val="0"/>
              </a:spcAft>
              <a:buClr>
                <a:schemeClr val="accent2"/>
              </a:buClr>
              <a:buSzPts val="5400"/>
              <a:buFont typeface="Arial"/>
              <a:buChar char="•"/>
              <a:defRPr sz="5400">
                <a:solidFill>
                  <a:schemeClr val="accent2"/>
                </a:solidFill>
              </a:defRPr>
            </a:lvl3pPr>
            <a:lvl4pPr indent="-571500" lvl="3" marL="1828800" algn="ctr">
              <a:lnSpc>
                <a:spcPct val="90000"/>
              </a:lnSpc>
              <a:spcBef>
                <a:spcPts val="1000"/>
              </a:spcBef>
              <a:spcAft>
                <a:spcPts val="0"/>
              </a:spcAft>
              <a:buClr>
                <a:schemeClr val="accent2"/>
              </a:buClr>
              <a:buSzPts val="5400"/>
              <a:buFont typeface="Arial"/>
              <a:buChar char="•"/>
              <a:defRPr sz="5400">
                <a:solidFill>
                  <a:schemeClr val="accent2"/>
                </a:solidFill>
              </a:defRPr>
            </a:lvl4pPr>
            <a:lvl5pPr indent="-571500" lvl="4" marL="2286000" algn="ctr">
              <a:lnSpc>
                <a:spcPct val="90000"/>
              </a:lnSpc>
              <a:spcBef>
                <a:spcPts val="1000"/>
              </a:spcBef>
              <a:spcAft>
                <a:spcPts val="0"/>
              </a:spcAft>
              <a:buClr>
                <a:schemeClr val="accent2"/>
              </a:buClr>
              <a:buSzPts val="5400"/>
              <a:buFont typeface="Arial"/>
              <a:buChar char="•"/>
              <a:defRPr sz="5400">
                <a:solidFill>
                  <a:schemeClr val="accent2"/>
                </a:solidFill>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42" name="Google Shape;42;p10"/>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9600" y="92074"/>
            <a:ext cx="10972800" cy="1508127"/>
          </a:xfrm>
          <a:prstGeom prst="rect">
            <a:avLst/>
          </a:prstGeom>
          <a:noFill/>
          <a:ln>
            <a:noFill/>
          </a:ln>
        </p:spPr>
        <p:txBody>
          <a:bodyPr anchorCtr="0" anchor="ctr" bIns="4570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kaggle.com/datasets/sid321axn/malicious-urls-dataset" TargetMode="External"/><Relationship Id="rId4" Type="http://schemas.openxmlformats.org/officeDocument/2006/relationships/hyperlink" Target="https://www.kaggle.com/datasets/sid321axn/malicious-urls-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23"/>
          <p:cNvGrpSpPr/>
          <p:nvPr/>
        </p:nvGrpSpPr>
        <p:grpSpPr>
          <a:xfrm>
            <a:off x="9176980" y="2728995"/>
            <a:ext cx="3015020" cy="2898007"/>
            <a:chOff x="0" y="0"/>
            <a:chExt cx="3015020" cy="2898007"/>
          </a:xfrm>
        </p:grpSpPr>
        <p:sp>
          <p:nvSpPr>
            <p:cNvPr id="101" name="Google Shape;101;p23"/>
            <p:cNvSpPr/>
            <p:nvPr/>
          </p:nvSpPr>
          <p:spPr>
            <a:xfrm>
              <a:off x="218565" y="1680223"/>
              <a:ext cx="2577465" cy="1217784"/>
            </a:xfrm>
            <a:custGeom>
              <a:rect b="b" l="l" r="r" t="t"/>
              <a:pathLst>
                <a:path extrusionOk="0" h="21600" w="21600">
                  <a:moveTo>
                    <a:pt x="19502" y="21600"/>
                  </a:moveTo>
                  <a:lnTo>
                    <a:pt x="2069" y="21600"/>
                  </a:lnTo>
                  <a:cubicBezTo>
                    <a:pt x="1697" y="21600"/>
                    <a:pt x="1384" y="21021"/>
                    <a:pt x="1331" y="20240"/>
                  </a:cubicBezTo>
                  <a:lnTo>
                    <a:pt x="0" y="0"/>
                  </a:lnTo>
                  <a:lnTo>
                    <a:pt x="21600" y="0"/>
                  </a:lnTo>
                  <a:lnTo>
                    <a:pt x="20237" y="20248"/>
                  </a:lnTo>
                  <a:cubicBezTo>
                    <a:pt x="20184" y="21021"/>
                    <a:pt x="19871" y="21600"/>
                    <a:pt x="19502" y="21600"/>
                  </a:cubicBezTo>
                  <a:close/>
                </a:path>
              </a:pathLst>
            </a:custGeom>
            <a:solidFill>
              <a:srgbClr val="01484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23"/>
            <p:cNvSpPr/>
            <p:nvPr/>
          </p:nvSpPr>
          <p:spPr>
            <a:xfrm>
              <a:off x="415528" y="2119048"/>
              <a:ext cx="2183540" cy="91070"/>
            </a:xfrm>
            <a:prstGeom prst="rect">
              <a:avLst/>
            </a:prstGeom>
            <a:solidFill>
              <a:srgbClr val="02C1C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23"/>
            <p:cNvSpPr/>
            <p:nvPr/>
          </p:nvSpPr>
          <p:spPr>
            <a:xfrm>
              <a:off x="448567" y="2679440"/>
              <a:ext cx="2120850" cy="91070"/>
            </a:xfrm>
            <a:prstGeom prst="rect">
              <a:avLst/>
            </a:prstGeom>
            <a:solidFill>
              <a:srgbClr val="02C1C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p23"/>
            <p:cNvSpPr/>
            <p:nvPr/>
          </p:nvSpPr>
          <p:spPr>
            <a:xfrm>
              <a:off x="417222" y="2335919"/>
              <a:ext cx="2183540" cy="91071"/>
            </a:xfrm>
            <a:prstGeom prst="rect">
              <a:avLst/>
            </a:prstGeom>
            <a:solidFill>
              <a:srgbClr val="1A1A1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 name="Google Shape;105;p23"/>
            <p:cNvSpPr/>
            <p:nvPr/>
          </p:nvSpPr>
          <p:spPr>
            <a:xfrm>
              <a:off x="417222" y="1773833"/>
              <a:ext cx="2183540" cy="91070"/>
            </a:xfrm>
            <a:prstGeom prst="rect">
              <a:avLst/>
            </a:prstGeom>
            <a:solidFill>
              <a:srgbClr val="1A1A1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 name="Google Shape;106;p23"/>
            <p:cNvSpPr/>
            <p:nvPr/>
          </p:nvSpPr>
          <p:spPr>
            <a:xfrm>
              <a:off x="0" y="860602"/>
              <a:ext cx="3015020" cy="511681"/>
            </a:xfrm>
            <a:custGeom>
              <a:rect b="b" l="l" r="r" t="t"/>
              <a:pathLst>
                <a:path extrusionOk="0" h="21600" w="21600">
                  <a:moveTo>
                    <a:pt x="21600" y="21600"/>
                  </a:moveTo>
                  <a:lnTo>
                    <a:pt x="0" y="21600"/>
                  </a:lnTo>
                  <a:lnTo>
                    <a:pt x="1972" y="0"/>
                  </a:lnTo>
                  <a:lnTo>
                    <a:pt x="19536" y="0"/>
                  </a:lnTo>
                  <a:close/>
                </a:path>
              </a:pathLst>
            </a:custGeom>
            <a:solidFill>
              <a:srgbClr val="21818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23"/>
            <p:cNvSpPr/>
            <p:nvPr/>
          </p:nvSpPr>
          <p:spPr>
            <a:xfrm>
              <a:off x="191456" y="925409"/>
              <a:ext cx="2632107" cy="382491"/>
            </a:xfrm>
            <a:custGeom>
              <a:rect b="b" l="l" r="r" t="t"/>
              <a:pathLst>
                <a:path extrusionOk="0" h="21600" w="21600">
                  <a:moveTo>
                    <a:pt x="21600" y="21600"/>
                  </a:moveTo>
                  <a:lnTo>
                    <a:pt x="0" y="21600"/>
                  </a:lnTo>
                  <a:lnTo>
                    <a:pt x="1589" y="0"/>
                  </a:lnTo>
                  <a:lnTo>
                    <a:pt x="20022" y="0"/>
                  </a:lnTo>
                  <a:close/>
                </a:path>
              </a:pathLst>
            </a:custGeom>
            <a:solidFill>
              <a:srgbClr val="01484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a:off x="2541" y="1372706"/>
              <a:ext cx="3009937" cy="322343"/>
            </a:xfrm>
            <a:custGeom>
              <a:rect b="b" l="l" r="r" t="t"/>
              <a:pathLst>
                <a:path extrusionOk="0" h="21600" w="21600">
                  <a:moveTo>
                    <a:pt x="20983" y="21600"/>
                  </a:moveTo>
                  <a:lnTo>
                    <a:pt x="617" y="21600"/>
                  </a:lnTo>
                  <a:cubicBezTo>
                    <a:pt x="277" y="21600"/>
                    <a:pt x="0" y="19017"/>
                    <a:pt x="0" y="15838"/>
                  </a:cubicBezTo>
                  <a:lnTo>
                    <a:pt x="0" y="0"/>
                  </a:lnTo>
                  <a:lnTo>
                    <a:pt x="21600" y="0"/>
                  </a:lnTo>
                  <a:lnTo>
                    <a:pt x="21600" y="15838"/>
                  </a:lnTo>
                  <a:cubicBezTo>
                    <a:pt x="21600" y="19017"/>
                    <a:pt x="21323" y="21600"/>
                    <a:pt x="20983" y="21600"/>
                  </a:cubicBezTo>
                  <a:close/>
                </a:path>
              </a:pathLst>
            </a:custGeom>
            <a:solidFill>
              <a:srgbClr val="00777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a:off x="218565" y="1680223"/>
              <a:ext cx="2577889" cy="1217784"/>
            </a:xfrm>
            <a:custGeom>
              <a:rect b="b" l="l" r="r" t="t"/>
              <a:pathLst>
                <a:path extrusionOk="0" h="21600" w="21600">
                  <a:moveTo>
                    <a:pt x="0" y="0"/>
                  </a:moveTo>
                  <a:lnTo>
                    <a:pt x="1331" y="20240"/>
                  </a:lnTo>
                  <a:cubicBezTo>
                    <a:pt x="1381" y="21021"/>
                    <a:pt x="1696" y="21600"/>
                    <a:pt x="2069" y="21600"/>
                  </a:cubicBezTo>
                  <a:lnTo>
                    <a:pt x="19499" y="21600"/>
                  </a:lnTo>
                  <a:cubicBezTo>
                    <a:pt x="19868" y="21600"/>
                    <a:pt x="20184" y="21021"/>
                    <a:pt x="20237" y="20248"/>
                  </a:cubicBezTo>
                  <a:lnTo>
                    <a:pt x="21600" y="0"/>
                  </a:lnTo>
                  <a:lnTo>
                    <a:pt x="0" y="0"/>
                  </a:lnTo>
                  <a:close/>
                  <a:moveTo>
                    <a:pt x="2662" y="18805"/>
                  </a:moveTo>
                  <a:cubicBezTo>
                    <a:pt x="2662" y="19106"/>
                    <a:pt x="2548" y="19346"/>
                    <a:pt x="2406" y="19346"/>
                  </a:cubicBezTo>
                  <a:lnTo>
                    <a:pt x="2261" y="19346"/>
                  </a:lnTo>
                  <a:cubicBezTo>
                    <a:pt x="2119" y="19346"/>
                    <a:pt x="2005" y="19106"/>
                    <a:pt x="2005" y="18805"/>
                  </a:cubicBezTo>
                  <a:lnTo>
                    <a:pt x="1650" y="12209"/>
                  </a:lnTo>
                  <a:cubicBezTo>
                    <a:pt x="1650" y="11908"/>
                    <a:pt x="1764" y="11668"/>
                    <a:pt x="1906" y="11668"/>
                  </a:cubicBezTo>
                  <a:lnTo>
                    <a:pt x="2406" y="11668"/>
                  </a:lnTo>
                  <a:cubicBezTo>
                    <a:pt x="2548" y="11668"/>
                    <a:pt x="2662" y="11908"/>
                    <a:pt x="2662" y="12209"/>
                  </a:cubicBezTo>
                  <a:lnTo>
                    <a:pt x="2662" y="18805"/>
                  </a:lnTo>
                  <a:close/>
                  <a:moveTo>
                    <a:pt x="2662" y="8805"/>
                  </a:moveTo>
                  <a:cubicBezTo>
                    <a:pt x="2662" y="9106"/>
                    <a:pt x="2548" y="9346"/>
                    <a:pt x="2406" y="9346"/>
                  </a:cubicBezTo>
                  <a:lnTo>
                    <a:pt x="1906" y="9346"/>
                  </a:lnTo>
                  <a:cubicBezTo>
                    <a:pt x="1764" y="9346"/>
                    <a:pt x="1650" y="9106"/>
                    <a:pt x="1650" y="8805"/>
                  </a:cubicBezTo>
                  <a:lnTo>
                    <a:pt x="1650" y="2201"/>
                  </a:lnTo>
                  <a:cubicBezTo>
                    <a:pt x="1650" y="1901"/>
                    <a:pt x="1764" y="1660"/>
                    <a:pt x="1906" y="1660"/>
                  </a:cubicBezTo>
                  <a:lnTo>
                    <a:pt x="2406" y="1660"/>
                  </a:lnTo>
                  <a:cubicBezTo>
                    <a:pt x="2548" y="1660"/>
                    <a:pt x="2662" y="1901"/>
                    <a:pt x="2662" y="2201"/>
                  </a:cubicBezTo>
                  <a:lnTo>
                    <a:pt x="2662" y="8805"/>
                  </a:lnTo>
                  <a:close/>
                  <a:moveTo>
                    <a:pt x="4823" y="18805"/>
                  </a:moveTo>
                  <a:cubicBezTo>
                    <a:pt x="4823" y="19106"/>
                    <a:pt x="4710" y="19346"/>
                    <a:pt x="4568" y="19346"/>
                  </a:cubicBezTo>
                  <a:lnTo>
                    <a:pt x="4067" y="19346"/>
                  </a:lnTo>
                  <a:cubicBezTo>
                    <a:pt x="3925" y="19346"/>
                    <a:pt x="3812" y="19106"/>
                    <a:pt x="3812" y="18805"/>
                  </a:cubicBezTo>
                  <a:lnTo>
                    <a:pt x="3812" y="12209"/>
                  </a:lnTo>
                  <a:cubicBezTo>
                    <a:pt x="3812" y="11908"/>
                    <a:pt x="3925" y="11668"/>
                    <a:pt x="4067" y="11668"/>
                  </a:cubicBezTo>
                  <a:lnTo>
                    <a:pt x="4568" y="11668"/>
                  </a:lnTo>
                  <a:cubicBezTo>
                    <a:pt x="4710" y="11668"/>
                    <a:pt x="4823" y="11908"/>
                    <a:pt x="4823" y="12209"/>
                  </a:cubicBezTo>
                  <a:lnTo>
                    <a:pt x="4823" y="18805"/>
                  </a:lnTo>
                  <a:close/>
                  <a:moveTo>
                    <a:pt x="4823" y="8805"/>
                  </a:moveTo>
                  <a:cubicBezTo>
                    <a:pt x="4823" y="9106"/>
                    <a:pt x="4710" y="9346"/>
                    <a:pt x="4568" y="9346"/>
                  </a:cubicBezTo>
                  <a:lnTo>
                    <a:pt x="4067" y="9346"/>
                  </a:lnTo>
                  <a:cubicBezTo>
                    <a:pt x="3925" y="9346"/>
                    <a:pt x="3812" y="9106"/>
                    <a:pt x="3812" y="8805"/>
                  </a:cubicBezTo>
                  <a:lnTo>
                    <a:pt x="3812" y="2201"/>
                  </a:lnTo>
                  <a:cubicBezTo>
                    <a:pt x="3812" y="1901"/>
                    <a:pt x="3925" y="1660"/>
                    <a:pt x="4067" y="1660"/>
                  </a:cubicBezTo>
                  <a:lnTo>
                    <a:pt x="4568" y="1660"/>
                  </a:lnTo>
                  <a:cubicBezTo>
                    <a:pt x="4710" y="1660"/>
                    <a:pt x="4823" y="1901"/>
                    <a:pt x="4823" y="2201"/>
                  </a:cubicBezTo>
                  <a:lnTo>
                    <a:pt x="4823" y="8805"/>
                  </a:lnTo>
                  <a:close/>
                  <a:moveTo>
                    <a:pt x="6985" y="18805"/>
                  </a:moveTo>
                  <a:cubicBezTo>
                    <a:pt x="6985" y="19106"/>
                    <a:pt x="6871" y="19346"/>
                    <a:pt x="6729" y="19346"/>
                  </a:cubicBezTo>
                  <a:lnTo>
                    <a:pt x="6229" y="19346"/>
                  </a:lnTo>
                  <a:cubicBezTo>
                    <a:pt x="6087" y="19346"/>
                    <a:pt x="5973" y="19106"/>
                    <a:pt x="5973" y="18805"/>
                  </a:cubicBezTo>
                  <a:lnTo>
                    <a:pt x="5973" y="12209"/>
                  </a:lnTo>
                  <a:cubicBezTo>
                    <a:pt x="5973" y="11908"/>
                    <a:pt x="6087" y="11668"/>
                    <a:pt x="6229" y="11668"/>
                  </a:cubicBezTo>
                  <a:lnTo>
                    <a:pt x="6729" y="11668"/>
                  </a:lnTo>
                  <a:cubicBezTo>
                    <a:pt x="6871" y="11668"/>
                    <a:pt x="6985" y="11908"/>
                    <a:pt x="6985" y="12209"/>
                  </a:cubicBezTo>
                  <a:lnTo>
                    <a:pt x="6985" y="18805"/>
                  </a:lnTo>
                  <a:close/>
                  <a:moveTo>
                    <a:pt x="6985" y="8805"/>
                  </a:moveTo>
                  <a:cubicBezTo>
                    <a:pt x="6985" y="9106"/>
                    <a:pt x="6871" y="9346"/>
                    <a:pt x="6729" y="9346"/>
                  </a:cubicBezTo>
                  <a:lnTo>
                    <a:pt x="6229" y="9346"/>
                  </a:lnTo>
                  <a:cubicBezTo>
                    <a:pt x="6087" y="9346"/>
                    <a:pt x="5973" y="9106"/>
                    <a:pt x="5973" y="8805"/>
                  </a:cubicBezTo>
                  <a:lnTo>
                    <a:pt x="5973" y="2201"/>
                  </a:lnTo>
                  <a:cubicBezTo>
                    <a:pt x="5973" y="1901"/>
                    <a:pt x="6087" y="1660"/>
                    <a:pt x="6229" y="1660"/>
                  </a:cubicBezTo>
                  <a:lnTo>
                    <a:pt x="6729" y="1660"/>
                  </a:lnTo>
                  <a:cubicBezTo>
                    <a:pt x="6871" y="1660"/>
                    <a:pt x="6985" y="1901"/>
                    <a:pt x="6985" y="2201"/>
                  </a:cubicBezTo>
                  <a:lnTo>
                    <a:pt x="6985" y="8805"/>
                  </a:lnTo>
                  <a:close/>
                  <a:moveTo>
                    <a:pt x="9146" y="18805"/>
                  </a:moveTo>
                  <a:cubicBezTo>
                    <a:pt x="9146" y="19106"/>
                    <a:pt x="9033" y="19346"/>
                    <a:pt x="8891" y="19346"/>
                  </a:cubicBezTo>
                  <a:lnTo>
                    <a:pt x="8390" y="19346"/>
                  </a:lnTo>
                  <a:cubicBezTo>
                    <a:pt x="8248" y="19346"/>
                    <a:pt x="8135" y="19106"/>
                    <a:pt x="8135" y="18805"/>
                  </a:cubicBezTo>
                  <a:lnTo>
                    <a:pt x="8135" y="12209"/>
                  </a:lnTo>
                  <a:cubicBezTo>
                    <a:pt x="8135" y="11908"/>
                    <a:pt x="8248" y="11668"/>
                    <a:pt x="8390" y="11668"/>
                  </a:cubicBezTo>
                  <a:lnTo>
                    <a:pt x="8891" y="11668"/>
                  </a:lnTo>
                  <a:cubicBezTo>
                    <a:pt x="9033" y="11668"/>
                    <a:pt x="9146" y="11908"/>
                    <a:pt x="9146" y="12209"/>
                  </a:cubicBezTo>
                  <a:lnTo>
                    <a:pt x="9146" y="18805"/>
                  </a:lnTo>
                  <a:close/>
                  <a:moveTo>
                    <a:pt x="9146" y="8805"/>
                  </a:moveTo>
                  <a:cubicBezTo>
                    <a:pt x="9146" y="9106"/>
                    <a:pt x="9033" y="9346"/>
                    <a:pt x="8891" y="9346"/>
                  </a:cubicBezTo>
                  <a:lnTo>
                    <a:pt x="8390" y="9346"/>
                  </a:lnTo>
                  <a:cubicBezTo>
                    <a:pt x="8248" y="9346"/>
                    <a:pt x="8135" y="9106"/>
                    <a:pt x="8135" y="8805"/>
                  </a:cubicBezTo>
                  <a:lnTo>
                    <a:pt x="8135" y="2201"/>
                  </a:lnTo>
                  <a:cubicBezTo>
                    <a:pt x="8135" y="1901"/>
                    <a:pt x="8248" y="1660"/>
                    <a:pt x="8390" y="1660"/>
                  </a:cubicBezTo>
                  <a:lnTo>
                    <a:pt x="8891" y="1660"/>
                  </a:lnTo>
                  <a:cubicBezTo>
                    <a:pt x="9033" y="1660"/>
                    <a:pt x="9146" y="1901"/>
                    <a:pt x="9146" y="2201"/>
                  </a:cubicBezTo>
                  <a:lnTo>
                    <a:pt x="9146" y="8805"/>
                  </a:lnTo>
                  <a:close/>
                  <a:moveTo>
                    <a:pt x="11308" y="18805"/>
                  </a:moveTo>
                  <a:cubicBezTo>
                    <a:pt x="11308" y="19106"/>
                    <a:pt x="11194" y="19346"/>
                    <a:pt x="11052" y="19346"/>
                  </a:cubicBezTo>
                  <a:lnTo>
                    <a:pt x="10552" y="19346"/>
                  </a:lnTo>
                  <a:cubicBezTo>
                    <a:pt x="10410" y="19346"/>
                    <a:pt x="10296" y="19106"/>
                    <a:pt x="10296" y="18805"/>
                  </a:cubicBezTo>
                  <a:lnTo>
                    <a:pt x="10296" y="12209"/>
                  </a:lnTo>
                  <a:cubicBezTo>
                    <a:pt x="10296" y="11908"/>
                    <a:pt x="10410" y="11668"/>
                    <a:pt x="10552" y="11668"/>
                  </a:cubicBezTo>
                  <a:lnTo>
                    <a:pt x="11052" y="11668"/>
                  </a:lnTo>
                  <a:cubicBezTo>
                    <a:pt x="11194" y="11668"/>
                    <a:pt x="11308" y="11908"/>
                    <a:pt x="11308" y="12209"/>
                  </a:cubicBezTo>
                  <a:lnTo>
                    <a:pt x="11308" y="18805"/>
                  </a:lnTo>
                  <a:close/>
                  <a:moveTo>
                    <a:pt x="11308" y="8805"/>
                  </a:moveTo>
                  <a:cubicBezTo>
                    <a:pt x="11308" y="9106"/>
                    <a:pt x="11194" y="9346"/>
                    <a:pt x="11052" y="9346"/>
                  </a:cubicBezTo>
                  <a:lnTo>
                    <a:pt x="10552" y="9346"/>
                  </a:lnTo>
                  <a:cubicBezTo>
                    <a:pt x="10410" y="9346"/>
                    <a:pt x="10296" y="9106"/>
                    <a:pt x="10296" y="8805"/>
                  </a:cubicBezTo>
                  <a:lnTo>
                    <a:pt x="10296" y="2201"/>
                  </a:lnTo>
                  <a:cubicBezTo>
                    <a:pt x="10296" y="1901"/>
                    <a:pt x="10410" y="1660"/>
                    <a:pt x="10552" y="1660"/>
                  </a:cubicBezTo>
                  <a:lnTo>
                    <a:pt x="11052" y="1660"/>
                  </a:lnTo>
                  <a:cubicBezTo>
                    <a:pt x="11194" y="1660"/>
                    <a:pt x="11308" y="1901"/>
                    <a:pt x="11308" y="2201"/>
                  </a:cubicBezTo>
                  <a:lnTo>
                    <a:pt x="11308" y="8805"/>
                  </a:lnTo>
                  <a:close/>
                  <a:moveTo>
                    <a:pt x="13465" y="18805"/>
                  </a:moveTo>
                  <a:cubicBezTo>
                    <a:pt x="13465" y="19106"/>
                    <a:pt x="13352" y="19346"/>
                    <a:pt x="13210" y="19346"/>
                  </a:cubicBezTo>
                  <a:lnTo>
                    <a:pt x="12709" y="19346"/>
                  </a:lnTo>
                  <a:cubicBezTo>
                    <a:pt x="12567" y="19346"/>
                    <a:pt x="12454" y="19106"/>
                    <a:pt x="12454" y="18805"/>
                  </a:cubicBezTo>
                  <a:lnTo>
                    <a:pt x="12454" y="12209"/>
                  </a:lnTo>
                  <a:cubicBezTo>
                    <a:pt x="12454" y="11908"/>
                    <a:pt x="12567" y="11668"/>
                    <a:pt x="12709" y="11668"/>
                  </a:cubicBezTo>
                  <a:lnTo>
                    <a:pt x="13210" y="11668"/>
                  </a:lnTo>
                  <a:cubicBezTo>
                    <a:pt x="13352" y="11668"/>
                    <a:pt x="13465" y="11908"/>
                    <a:pt x="13465" y="12209"/>
                  </a:cubicBezTo>
                  <a:lnTo>
                    <a:pt x="13465" y="18805"/>
                  </a:lnTo>
                  <a:close/>
                  <a:moveTo>
                    <a:pt x="13465" y="8805"/>
                  </a:moveTo>
                  <a:cubicBezTo>
                    <a:pt x="13465" y="9106"/>
                    <a:pt x="13352" y="9346"/>
                    <a:pt x="13210" y="9346"/>
                  </a:cubicBezTo>
                  <a:lnTo>
                    <a:pt x="12709" y="9346"/>
                  </a:lnTo>
                  <a:cubicBezTo>
                    <a:pt x="12567" y="9346"/>
                    <a:pt x="12454" y="9106"/>
                    <a:pt x="12454" y="8805"/>
                  </a:cubicBezTo>
                  <a:lnTo>
                    <a:pt x="12454" y="2201"/>
                  </a:lnTo>
                  <a:cubicBezTo>
                    <a:pt x="12454" y="1901"/>
                    <a:pt x="12567" y="1660"/>
                    <a:pt x="12709" y="1660"/>
                  </a:cubicBezTo>
                  <a:lnTo>
                    <a:pt x="13210" y="1660"/>
                  </a:lnTo>
                  <a:cubicBezTo>
                    <a:pt x="13352" y="1660"/>
                    <a:pt x="13465" y="1901"/>
                    <a:pt x="13465" y="2201"/>
                  </a:cubicBezTo>
                  <a:lnTo>
                    <a:pt x="13465" y="8805"/>
                  </a:lnTo>
                  <a:close/>
                  <a:moveTo>
                    <a:pt x="15627" y="18805"/>
                  </a:moveTo>
                  <a:cubicBezTo>
                    <a:pt x="15627" y="19106"/>
                    <a:pt x="15513" y="19346"/>
                    <a:pt x="15371" y="19346"/>
                  </a:cubicBezTo>
                  <a:lnTo>
                    <a:pt x="14871" y="19346"/>
                  </a:lnTo>
                  <a:cubicBezTo>
                    <a:pt x="14729" y="19346"/>
                    <a:pt x="14615" y="19106"/>
                    <a:pt x="14615" y="18805"/>
                  </a:cubicBezTo>
                  <a:lnTo>
                    <a:pt x="14615" y="12209"/>
                  </a:lnTo>
                  <a:cubicBezTo>
                    <a:pt x="14615" y="11908"/>
                    <a:pt x="14729" y="11668"/>
                    <a:pt x="14871" y="11668"/>
                  </a:cubicBezTo>
                  <a:lnTo>
                    <a:pt x="15371" y="11668"/>
                  </a:lnTo>
                  <a:cubicBezTo>
                    <a:pt x="15513" y="11668"/>
                    <a:pt x="15627" y="11908"/>
                    <a:pt x="15627" y="12209"/>
                  </a:cubicBezTo>
                  <a:lnTo>
                    <a:pt x="15627" y="18805"/>
                  </a:lnTo>
                  <a:close/>
                  <a:moveTo>
                    <a:pt x="15627" y="8805"/>
                  </a:moveTo>
                  <a:cubicBezTo>
                    <a:pt x="15627" y="9106"/>
                    <a:pt x="15513" y="9346"/>
                    <a:pt x="15371" y="9346"/>
                  </a:cubicBezTo>
                  <a:lnTo>
                    <a:pt x="14871" y="9346"/>
                  </a:lnTo>
                  <a:cubicBezTo>
                    <a:pt x="14729" y="9346"/>
                    <a:pt x="14615" y="9106"/>
                    <a:pt x="14615" y="8805"/>
                  </a:cubicBezTo>
                  <a:lnTo>
                    <a:pt x="14615" y="2201"/>
                  </a:lnTo>
                  <a:cubicBezTo>
                    <a:pt x="14615" y="1901"/>
                    <a:pt x="14729" y="1660"/>
                    <a:pt x="14871" y="1660"/>
                  </a:cubicBezTo>
                  <a:lnTo>
                    <a:pt x="15371" y="1660"/>
                  </a:lnTo>
                  <a:cubicBezTo>
                    <a:pt x="15513" y="1660"/>
                    <a:pt x="15627" y="1901"/>
                    <a:pt x="15627" y="2201"/>
                  </a:cubicBezTo>
                  <a:lnTo>
                    <a:pt x="15627" y="8805"/>
                  </a:lnTo>
                  <a:close/>
                  <a:moveTo>
                    <a:pt x="17788" y="18805"/>
                  </a:moveTo>
                  <a:cubicBezTo>
                    <a:pt x="17788" y="19106"/>
                    <a:pt x="17675" y="19346"/>
                    <a:pt x="17533" y="19346"/>
                  </a:cubicBezTo>
                  <a:lnTo>
                    <a:pt x="17032" y="19346"/>
                  </a:lnTo>
                  <a:cubicBezTo>
                    <a:pt x="16890" y="19346"/>
                    <a:pt x="16777" y="19106"/>
                    <a:pt x="16777" y="18805"/>
                  </a:cubicBezTo>
                  <a:lnTo>
                    <a:pt x="16777" y="12209"/>
                  </a:lnTo>
                  <a:cubicBezTo>
                    <a:pt x="16777" y="11908"/>
                    <a:pt x="16890" y="11668"/>
                    <a:pt x="17032" y="11668"/>
                  </a:cubicBezTo>
                  <a:lnTo>
                    <a:pt x="17533" y="11668"/>
                  </a:lnTo>
                  <a:cubicBezTo>
                    <a:pt x="17675" y="11668"/>
                    <a:pt x="17788" y="11908"/>
                    <a:pt x="17788" y="12209"/>
                  </a:cubicBezTo>
                  <a:lnTo>
                    <a:pt x="17788" y="18805"/>
                  </a:lnTo>
                  <a:close/>
                  <a:moveTo>
                    <a:pt x="17788" y="8805"/>
                  </a:moveTo>
                  <a:cubicBezTo>
                    <a:pt x="17788" y="9106"/>
                    <a:pt x="17675" y="9346"/>
                    <a:pt x="17533" y="9346"/>
                  </a:cubicBezTo>
                  <a:lnTo>
                    <a:pt x="17032" y="9346"/>
                  </a:lnTo>
                  <a:cubicBezTo>
                    <a:pt x="16890" y="9346"/>
                    <a:pt x="16777" y="9106"/>
                    <a:pt x="16777" y="8805"/>
                  </a:cubicBezTo>
                  <a:lnTo>
                    <a:pt x="16777" y="2201"/>
                  </a:lnTo>
                  <a:cubicBezTo>
                    <a:pt x="16777" y="1901"/>
                    <a:pt x="16890" y="1660"/>
                    <a:pt x="17032" y="1660"/>
                  </a:cubicBezTo>
                  <a:lnTo>
                    <a:pt x="17533" y="1660"/>
                  </a:lnTo>
                  <a:cubicBezTo>
                    <a:pt x="17675" y="1660"/>
                    <a:pt x="17788" y="1901"/>
                    <a:pt x="17788" y="2201"/>
                  </a:cubicBezTo>
                  <a:lnTo>
                    <a:pt x="17788" y="8805"/>
                  </a:lnTo>
                  <a:close/>
                  <a:moveTo>
                    <a:pt x="19595" y="18805"/>
                  </a:moveTo>
                  <a:cubicBezTo>
                    <a:pt x="19595" y="19106"/>
                    <a:pt x="19481" y="19346"/>
                    <a:pt x="19339" y="19346"/>
                  </a:cubicBezTo>
                  <a:lnTo>
                    <a:pt x="19194" y="19346"/>
                  </a:lnTo>
                  <a:cubicBezTo>
                    <a:pt x="19052" y="19346"/>
                    <a:pt x="18938" y="19106"/>
                    <a:pt x="18938" y="18805"/>
                  </a:cubicBezTo>
                  <a:lnTo>
                    <a:pt x="18938" y="12209"/>
                  </a:lnTo>
                  <a:cubicBezTo>
                    <a:pt x="18938" y="11908"/>
                    <a:pt x="19052" y="11668"/>
                    <a:pt x="19194" y="11668"/>
                  </a:cubicBezTo>
                  <a:lnTo>
                    <a:pt x="19694" y="11668"/>
                  </a:lnTo>
                  <a:cubicBezTo>
                    <a:pt x="19836" y="11668"/>
                    <a:pt x="19950" y="11908"/>
                    <a:pt x="19950" y="12209"/>
                  </a:cubicBezTo>
                  <a:lnTo>
                    <a:pt x="19595" y="18805"/>
                  </a:lnTo>
                  <a:close/>
                  <a:moveTo>
                    <a:pt x="19950" y="8805"/>
                  </a:moveTo>
                  <a:cubicBezTo>
                    <a:pt x="19950" y="9106"/>
                    <a:pt x="19836" y="9346"/>
                    <a:pt x="19694" y="9346"/>
                  </a:cubicBezTo>
                  <a:lnTo>
                    <a:pt x="19194" y="9346"/>
                  </a:lnTo>
                  <a:cubicBezTo>
                    <a:pt x="19052" y="9346"/>
                    <a:pt x="18938" y="9106"/>
                    <a:pt x="18938" y="8805"/>
                  </a:cubicBezTo>
                  <a:lnTo>
                    <a:pt x="18938" y="2201"/>
                  </a:lnTo>
                  <a:cubicBezTo>
                    <a:pt x="18938" y="1901"/>
                    <a:pt x="19052" y="1660"/>
                    <a:pt x="19194" y="1660"/>
                  </a:cubicBezTo>
                  <a:lnTo>
                    <a:pt x="19694" y="1660"/>
                  </a:lnTo>
                  <a:cubicBezTo>
                    <a:pt x="19836" y="1660"/>
                    <a:pt x="19950" y="1901"/>
                    <a:pt x="19950" y="2201"/>
                  </a:cubicBezTo>
                  <a:lnTo>
                    <a:pt x="19950" y="8805"/>
                  </a:lnTo>
                  <a:close/>
                </a:path>
              </a:pathLst>
            </a:custGeom>
            <a:solidFill>
              <a:srgbClr val="00686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p:nvPr/>
          </p:nvSpPr>
          <p:spPr>
            <a:xfrm>
              <a:off x="385031" y="925409"/>
              <a:ext cx="2258089" cy="382491"/>
            </a:xfrm>
            <a:prstGeom prst="rect">
              <a:avLst/>
            </a:prstGeom>
            <a:solidFill>
              <a:srgbClr val="016E7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3"/>
            <p:cNvSpPr/>
            <p:nvPr/>
          </p:nvSpPr>
          <p:spPr>
            <a:xfrm>
              <a:off x="1424912" y="1461657"/>
              <a:ext cx="166890" cy="166890"/>
            </a:xfrm>
            <a:prstGeom prst="ellipse">
              <a:avLst/>
            </a:prstGeom>
            <a:solidFill>
              <a:srgbClr val="49494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23"/>
            <p:cNvSpPr/>
            <p:nvPr/>
          </p:nvSpPr>
          <p:spPr>
            <a:xfrm>
              <a:off x="1306734" y="0"/>
              <a:ext cx="1185219" cy="1590122"/>
            </a:xfrm>
            <a:custGeom>
              <a:rect b="b" l="l" r="r" t="t"/>
              <a:pathLst>
                <a:path extrusionOk="0" h="21339" w="21516">
                  <a:moveTo>
                    <a:pt x="21462" y="5013"/>
                  </a:moveTo>
                  <a:cubicBezTo>
                    <a:pt x="21439" y="4802"/>
                    <a:pt x="21231" y="4683"/>
                    <a:pt x="21031" y="4569"/>
                  </a:cubicBezTo>
                  <a:cubicBezTo>
                    <a:pt x="19155" y="3472"/>
                    <a:pt x="14003" y="437"/>
                    <a:pt x="13241" y="73"/>
                  </a:cubicBezTo>
                  <a:cubicBezTo>
                    <a:pt x="12634" y="-126"/>
                    <a:pt x="12265" y="113"/>
                    <a:pt x="11942" y="448"/>
                  </a:cubicBezTo>
                  <a:cubicBezTo>
                    <a:pt x="11911" y="477"/>
                    <a:pt x="915" y="10759"/>
                    <a:pt x="15" y="11606"/>
                  </a:cubicBezTo>
                  <a:cubicBezTo>
                    <a:pt x="8" y="11618"/>
                    <a:pt x="0" y="11623"/>
                    <a:pt x="0" y="11635"/>
                  </a:cubicBezTo>
                  <a:cubicBezTo>
                    <a:pt x="0" y="11640"/>
                    <a:pt x="15" y="11652"/>
                    <a:pt x="23" y="11652"/>
                  </a:cubicBezTo>
                  <a:cubicBezTo>
                    <a:pt x="538" y="11652"/>
                    <a:pt x="2122" y="11714"/>
                    <a:pt x="2384" y="11606"/>
                  </a:cubicBezTo>
                  <a:cubicBezTo>
                    <a:pt x="2776" y="11242"/>
                    <a:pt x="6129" y="8105"/>
                    <a:pt x="7413" y="6905"/>
                  </a:cubicBezTo>
                  <a:cubicBezTo>
                    <a:pt x="7567" y="6769"/>
                    <a:pt x="7728" y="6638"/>
                    <a:pt x="7882" y="6496"/>
                  </a:cubicBezTo>
                  <a:cubicBezTo>
                    <a:pt x="9435" y="5035"/>
                    <a:pt x="12542" y="2114"/>
                    <a:pt x="12542" y="2114"/>
                  </a:cubicBezTo>
                  <a:cubicBezTo>
                    <a:pt x="12703" y="1966"/>
                    <a:pt x="12865" y="1818"/>
                    <a:pt x="13026" y="1670"/>
                  </a:cubicBezTo>
                  <a:cubicBezTo>
                    <a:pt x="13049" y="1676"/>
                    <a:pt x="17086" y="4063"/>
                    <a:pt x="19093" y="5234"/>
                  </a:cubicBezTo>
                  <a:cubicBezTo>
                    <a:pt x="19293" y="5348"/>
                    <a:pt x="19193" y="5410"/>
                    <a:pt x="19093" y="5496"/>
                  </a:cubicBezTo>
                  <a:cubicBezTo>
                    <a:pt x="18170" y="6343"/>
                    <a:pt x="17248" y="7190"/>
                    <a:pt x="16325" y="8037"/>
                  </a:cubicBezTo>
                  <a:cubicBezTo>
                    <a:pt x="14941" y="9304"/>
                    <a:pt x="2868" y="20303"/>
                    <a:pt x="2476" y="20661"/>
                  </a:cubicBezTo>
                  <a:cubicBezTo>
                    <a:pt x="2368" y="20758"/>
                    <a:pt x="2461" y="20854"/>
                    <a:pt x="2553" y="20940"/>
                  </a:cubicBezTo>
                  <a:cubicBezTo>
                    <a:pt x="3068" y="21423"/>
                    <a:pt x="3852" y="21474"/>
                    <a:pt x="4506" y="21059"/>
                  </a:cubicBezTo>
                  <a:cubicBezTo>
                    <a:pt x="4529" y="21019"/>
                    <a:pt x="19001" y="7769"/>
                    <a:pt x="21208" y="5769"/>
                  </a:cubicBezTo>
                  <a:cubicBezTo>
                    <a:pt x="21462" y="5541"/>
                    <a:pt x="21600" y="5308"/>
                    <a:pt x="21462" y="5013"/>
                  </a:cubicBezTo>
                  <a:close/>
                  <a:moveTo>
                    <a:pt x="14003" y="1198"/>
                  </a:moveTo>
                  <a:cubicBezTo>
                    <a:pt x="14003" y="1198"/>
                    <a:pt x="14010" y="1204"/>
                    <a:pt x="14010" y="1204"/>
                  </a:cubicBezTo>
                  <a:cubicBezTo>
                    <a:pt x="14010" y="1204"/>
                    <a:pt x="14010" y="1204"/>
                    <a:pt x="14010" y="1204"/>
                  </a:cubicBezTo>
                  <a:cubicBezTo>
                    <a:pt x="14010" y="1204"/>
                    <a:pt x="14010" y="1204"/>
                    <a:pt x="14010" y="1204"/>
                  </a:cubicBezTo>
                  <a:cubicBezTo>
                    <a:pt x="14010" y="1204"/>
                    <a:pt x="14010" y="1204"/>
                    <a:pt x="14010" y="1204"/>
                  </a:cubicBezTo>
                  <a:cubicBezTo>
                    <a:pt x="14010" y="1204"/>
                    <a:pt x="14010" y="1204"/>
                    <a:pt x="14003" y="1198"/>
                  </a:cubicBezTo>
                  <a:cubicBezTo>
                    <a:pt x="14003" y="1198"/>
                    <a:pt x="14003" y="1198"/>
                    <a:pt x="14003" y="1198"/>
                  </a:cubicBezTo>
                  <a:close/>
                  <a:moveTo>
                    <a:pt x="11065" y="14710"/>
                  </a:moveTo>
                  <a:cubicBezTo>
                    <a:pt x="11065" y="14715"/>
                    <a:pt x="11058" y="14715"/>
                    <a:pt x="11058" y="14721"/>
                  </a:cubicBezTo>
                  <a:cubicBezTo>
                    <a:pt x="11065" y="14715"/>
                    <a:pt x="11065" y="14715"/>
                    <a:pt x="11065" y="14710"/>
                  </a:cubicBezTo>
                  <a:close/>
                  <a:moveTo>
                    <a:pt x="2022" y="11549"/>
                  </a:moveTo>
                  <a:cubicBezTo>
                    <a:pt x="2022" y="11549"/>
                    <a:pt x="2022" y="11549"/>
                    <a:pt x="2022" y="11549"/>
                  </a:cubicBezTo>
                  <a:cubicBezTo>
                    <a:pt x="2022" y="11549"/>
                    <a:pt x="2022" y="11549"/>
                    <a:pt x="2022" y="11549"/>
                  </a:cubicBezTo>
                  <a:cubicBezTo>
                    <a:pt x="2022" y="11549"/>
                    <a:pt x="2022" y="11549"/>
                    <a:pt x="2022" y="11549"/>
                  </a:cubicBezTo>
                  <a:close/>
                </a:path>
              </a:pathLst>
            </a:custGeom>
            <a:solidFill>
              <a:srgbClr val="1A1A1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3" name="Google Shape;113;p23"/>
          <p:cNvGrpSpPr/>
          <p:nvPr/>
        </p:nvGrpSpPr>
        <p:grpSpPr>
          <a:xfrm>
            <a:off x="8392159" y="1411592"/>
            <a:ext cx="2676288" cy="5114297"/>
            <a:chOff x="-1" y="-2"/>
            <a:chExt cx="2676288" cy="5114297"/>
          </a:xfrm>
        </p:grpSpPr>
        <p:grpSp>
          <p:nvGrpSpPr>
            <p:cNvPr id="114" name="Google Shape;114;p23"/>
            <p:cNvGrpSpPr/>
            <p:nvPr/>
          </p:nvGrpSpPr>
          <p:grpSpPr>
            <a:xfrm>
              <a:off x="561419" y="-2"/>
              <a:ext cx="2114868" cy="4704748"/>
              <a:chOff x="-1" y="-1"/>
              <a:chExt cx="2114866" cy="4704746"/>
            </a:xfrm>
          </p:grpSpPr>
          <p:sp>
            <p:nvSpPr>
              <p:cNvPr id="115" name="Google Shape;115;p23"/>
              <p:cNvSpPr/>
              <p:nvPr/>
            </p:nvSpPr>
            <p:spPr>
              <a:xfrm>
                <a:off x="141433" y="-1"/>
                <a:ext cx="1973432" cy="4677871"/>
              </a:xfrm>
              <a:custGeom>
                <a:rect b="b" l="l" r="r" t="t"/>
                <a:pathLst>
                  <a:path extrusionOk="0" h="21542" w="21599">
                    <a:moveTo>
                      <a:pt x="18220" y="21542"/>
                    </a:moveTo>
                    <a:cubicBezTo>
                      <a:pt x="18612" y="21358"/>
                      <a:pt x="18677" y="21138"/>
                      <a:pt x="18676" y="20900"/>
                    </a:cubicBezTo>
                    <a:cubicBezTo>
                      <a:pt x="18669" y="16019"/>
                      <a:pt x="18666" y="11138"/>
                      <a:pt x="18675" y="6256"/>
                    </a:cubicBezTo>
                    <a:cubicBezTo>
                      <a:pt x="18677" y="5370"/>
                      <a:pt x="17793" y="4719"/>
                      <a:pt x="15949" y="4290"/>
                    </a:cubicBezTo>
                    <a:cubicBezTo>
                      <a:pt x="14902" y="4046"/>
                      <a:pt x="13875" y="3789"/>
                      <a:pt x="12849" y="3530"/>
                    </a:cubicBezTo>
                    <a:cubicBezTo>
                      <a:pt x="12585" y="3464"/>
                      <a:pt x="12464" y="3469"/>
                      <a:pt x="12382" y="3603"/>
                    </a:cubicBezTo>
                    <a:cubicBezTo>
                      <a:pt x="12297" y="3743"/>
                      <a:pt x="12139" y="3874"/>
                      <a:pt x="12057" y="4014"/>
                    </a:cubicBezTo>
                    <a:cubicBezTo>
                      <a:pt x="11976" y="4153"/>
                      <a:pt x="11846" y="4146"/>
                      <a:pt x="11592" y="4084"/>
                    </a:cubicBezTo>
                    <a:cubicBezTo>
                      <a:pt x="9724" y="3626"/>
                      <a:pt x="7867" y="3159"/>
                      <a:pt x="5968" y="2725"/>
                    </a:cubicBezTo>
                    <a:cubicBezTo>
                      <a:pt x="5270" y="2566"/>
                      <a:pt x="4845" y="2372"/>
                      <a:pt x="4755" y="2041"/>
                    </a:cubicBezTo>
                    <a:cubicBezTo>
                      <a:pt x="4646" y="1636"/>
                      <a:pt x="4183" y="1341"/>
                      <a:pt x="3231" y="1196"/>
                    </a:cubicBezTo>
                    <a:cubicBezTo>
                      <a:pt x="2925" y="1149"/>
                      <a:pt x="2650" y="1063"/>
                      <a:pt x="2372" y="988"/>
                    </a:cubicBezTo>
                    <a:cubicBezTo>
                      <a:pt x="1646" y="792"/>
                      <a:pt x="888" y="657"/>
                      <a:pt x="0" y="752"/>
                    </a:cubicBezTo>
                    <a:cubicBezTo>
                      <a:pt x="876" y="537"/>
                      <a:pt x="1740" y="313"/>
                      <a:pt x="2630" y="111"/>
                    </a:cubicBezTo>
                    <a:cubicBezTo>
                      <a:pt x="3369" y="-58"/>
                      <a:pt x="4119" y="-24"/>
                      <a:pt x="4839" y="151"/>
                    </a:cubicBezTo>
                    <a:cubicBezTo>
                      <a:pt x="8154" y="957"/>
                      <a:pt x="17665" y="3266"/>
                      <a:pt x="19104" y="3616"/>
                    </a:cubicBezTo>
                    <a:cubicBezTo>
                      <a:pt x="20749" y="4016"/>
                      <a:pt x="21594" y="4610"/>
                      <a:pt x="21593" y="5416"/>
                    </a:cubicBezTo>
                    <a:cubicBezTo>
                      <a:pt x="21589" y="10384"/>
                      <a:pt x="21589" y="15351"/>
                      <a:pt x="21599" y="20319"/>
                    </a:cubicBezTo>
                    <a:cubicBezTo>
                      <a:pt x="21600" y="20611"/>
                      <a:pt x="21319" y="20804"/>
                      <a:pt x="20731" y="20941"/>
                    </a:cubicBezTo>
                    <a:cubicBezTo>
                      <a:pt x="19889" y="21137"/>
                      <a:pt x="19056" y="21341"/>
                      <a:pt x="18220" y="21542"/>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23"/>
              <p:cNvSpPr/>
              <p:nvPr/>
            </p:nvSpPr>
            <p:spPr>
              <a:xfrm>
                <a:off x="-1" y="144269"/>
                <a:ext cx="1863083" cy="4560476"/>
              </a:xfrm>
              <a:custGeom>
                <a:rect b="b" l="l" r="r" t="t"/>
                <a:pathLst>
                  <a:path extrusionOk="0" h="21457" w="21565">
                    <a:moveTo>
                      <a:pt x="21559" y="20688"/>
                    </a:moveTo>
                    <a:cubicBezTo>
                      <a:pt x="21550" y="20617"/>
                      <a:pt x="21578" y="6258"/>
                      <a:pt x="21552" y="5595"/>
                    </a:cubicBezTo>
                    <a:cubicBezTo>
                      <a:pt x="21522" y="4838"/>
                      <a:pt x="20762" y="4223"/>
                      <a:pt x="19204" y="3803"/>
                    </a:cubicBezTo>
                    <a:cubicBezTo>
                      <a:pt x="17948" y="3465"/>
                      <a:pt x="16608" y="3181"/>
                      <a:pt x="15305" y="2874"/>
                    </a:cubicBezTo>
                    <a:cubicBezTo>
                      <a:pt x="14940" y="2788"/>
                      <a:pt x="14742" y="2823"/>
                      <a:pt x="14581" y="2983"/>
                    </a:cubicBezTo>
                    <a:cubicBezTo>
                      <a:pt x="14459" y="3105"/>
                      <a:pt x="14371" y="3231"/>
                      <a:pt x="14267" y="3356"/>
                    </a:cubicBezTo>
                    <a:cubicBezTo>
                      <a:pt x="14199" y="3437"/>
                      <a:pt x="14080" y="3456"/>
                      <a:pt x="13897" y="3411"/>
                    </a:cubicBezTo>
                    <a:cubicBezTo>
                      <a:pt x="13597" y="3338"/>
                      <a:pt x="9430" y="2356"/>
                      <a:pt x="7636" y="1946"/>
                    </a:cubicBezTo>
                    <a:cubicBezTo>
                      <a:pt x="7263" y="1861"/>
                      <a:pt x="7046" y="1751"/>
                      <a:pt x="6955" y="1586"/>
                    </a:cubicBezTo>
                    <a:cubicBezTo>
                      <a:pt x="6843" y="1384"/>
                      <a:pt x="6682" y="1186"/>
                      <a:pt x="6548" y="985"/>
                    </a:cubicBezTo>
                    <a:cubicBezTo>
                      <a:pt x="6454" y="843"/>
                      <a:pt x="6254" y="747"/>
                      <a:pt x="5941" y="676"/>
                    </a:cubicBezTo>
                    <a:cubicBezTo>
                      <a:pt x="5237" y="516"/>
                      <a:pt x="4541" y="349"/>
                      <a:pt x="3845" y="183"/>
                    </a:cubicBezTo>
                    <a:cubicBezTo>
                      <a:pt x="3135" y="14"/>
                      <a:pt x="2426" y="-79"/>
                      <a:pt x="1639" y="90"/>
                    </a:cubicBezTo>
                    <a:cubicBezTo>
                      <a:pt x="480" y="293"/>
                      <a:pt x="-6" y="652"/>
                      <a:pt x="0" y="1163"/>
                    </a:cubicBezTo>
                    <a:cubicBezTo>
                      <a:pt x="21" y="3028"/>
                      <a:pt x="11" y="14032"/>
                      <a:pt x="9" y="15898"/>
                    </a:cubicBezTo>
                    <a:cubicBezTo>
                      <a:pt x="9" y="16463"/>
                      <a:pt x="502" y="16931"/>
                      <a:pt x="1621" y="17278"/>
                    </a:cubicBezTo>
                    <a:cubicBezTo>
                      <a:pt x="2884" y="17565"/>
                      <a:pt x="16272" y="20721"/>
                      <a:pt x="18587" y="21290"/>
                    </a:cubicBezTo>
                    <a:cubicBezTo>
                      <a:pt x="19393" y="21488"/>
                      <a:pt x="20111" y="21521"/>
                      <a:pt x="20907" y="21331"/>
                    </a:cubicBezTo>
                    <a:cubicBezTo>
                      <a:pt x="21501" y="21180"/>
                      <a:pt x="21594" y="20946"/>
                      <a:pt x="21559" y="20688"/>
                    </a:cubicBezTo>
                    <a:close/>
                  </a:path>
                </a:pathLst>
              </a:custGeom>
              <a:solidFill>
                <a:srgbClr val="BFBFB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3"/>
              <p:cNvSpPr/>
              <p:nvPr/>
            </p:nvSpPr>
            <p:spPr>
              <a:xfrm>
                <a:off x="227539" y="2718591"/>
                <a:ext cx="1203583" cy="1013733"/>
              </a:xfrm>
              <a:custGeom>
                <a:rect b="b" l="l" r="r" t="t"/>
                <a:pathLst>
                  <a:path extrusionOk="0" h="21497" w="21565">
                    <a:moveTo>
                      <a:pt x="19639" y="21497"/>
                    </a:moveTo>
                    <a:cubicBezTo>
                      <a:pt x="19645" y="19477"/>
                      <a:pt x="19667" y="17458"/>
                      <a:pt x="19650" y="15440"/>
                    </a:cubicBezTo>
                    <a:cubicBezTo>
                      <a:pt x="19643" y="14568"/>
                      <a:pt x="19186" y="14018"/>
                      <a:pt x="18573" y="13599"/>
                    </a:cubicBezTo>
                    <a:cubicBezTo>
                      <a:pt x="14396" y="10742"/>
                      <a:pt x="2825" y="2807"/>
                      <a:pt x="1209" y="1711"/>
                    </a:cubicBezTo>
                    <a:cubicBezTo>
                      <a:pt x="977" y="1554"/>
                      <a:pt x="727" y="1434"/>
                      <a:pt x="485" y="1297"/>
                    </a:cubicBezTo>
                    <a:cubicBezTo>
                      <a:pt x="384" y="1224"/>
                      <a:pt x="264" y="1209"/>
                      <a:pt x="0" y="1185"/>
                    </a:cubicBezTo>
                    <a:cubicBezTo>
                      <a:pt x="455" y="891"/>
                      <a:pt x="1375" y="412"/>
                      <a:pt x="1836" y="127"/>
                    </a:cubicBezTo>
                    <a:cubicBezTo>
                      <a:pt x="2205" y="-103"/>
                      <a:pt x="2553" y="7"/>
                      <a:pt x="2899" y="244"/>
                    </a:cubicBezTo>
                    <a:cubicBezTo>
                      <a:pt x="8732" y="4236"/>
                      <a:pt x="14566" y="8225"/>
                      <a:pt x="20400" y="12213"/>
                    </a:cubicBezTo>
                    <a:cubicBezTo>
                      <a:pt x="21157" y="12730"/>
                      <a:pt x="21600" y="13417"/>
                      <a:pt x="21562" y="14536"/>
                    </a:cubicBezTo>
                    <a:cubicBezTo>
                      <a:pt x="21507" y="16185"/>
                      <a:pt x="21532" y="17839"/>
                      <a:pt x="21557" y="19489"/>
                    </a:cubicBezTo>
                    <a:cubicBezTo>
                      <a:pt x="21566" y="20077"/>
                      <a:pt x="21565" y="20194"/>
                      <a:pt x="21026" y="20611"/>
                    </a:cubicBezTo>
                    <a:cubicBezTo>
                      <a:pt x="20616" y="20930"/>
                      <a:pt x="20194" y="21140"/>
                      <a:pt x="19639" y="21497"/>
                    </a:cubicBezTo>
                    <a:close/>
                  </a:path>
                </a:pathLst>
              </a:custGeom>
              <a:solidFill>
                <a:srgbClr val="3F3F3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3"/>
              <p:cNvSpPr/>
              <p:nvPr/>
            </p:nvSpPr>
            <p:spPr>
              <a:xfrm>
                <a:off x="186367" y="2774448"/>
                <a:ext cx="1138254" cy="978715"/>
              </a:xfrm>
              <a:custGeom>
                <a:rect b="b" l="l" r="r" t="t"/>
                <a:pathLst>
                  <a:path extrusionOk="0" h="21155" w="21520">
                    <a:moveTo>
                      <a:pt x="21514" y="14530"/>
                    </a:moveTo>
                    <a:cubicBezTo>
                      <a:pt x="21506" y="13641"/>
                      <a:pt x="21024" y="13081"/>
                      <a:pt x="20377" y="12654"/>
                    </a:cubicBezTo>
                    <a:cubicBezTo>
                      <a:pt x="15970" y="9742"/>
                      <a:pt x="11569" y="6818"/>
                      <a:pt x="7164" y="3901"/>
                    </a:cubicBezTo>
                    <a:cubicBezTo>
                      <a:pt x="5463" y="2775"/>
                      <a:pt x="3760" y="1654"/>
                      <a:pt x="2054" y="537"/>
                    </a:cubicBezTo>
                    <a:cubicBezTo>
                      <a:pt x="1810" y="376"/>
                      <a:pt x="1546" y="254"/>
                      <a:pt x="1291" y="114"/>
                    </a:cubicBezTo>
                    <a:cubicBezTo>
                      <a:pt x="1291" y="114"/>
                      <a:pt x="1291" y="114"/>
                      <a:pt x="1291" y="114"/>
                    </a:cubicBezTo>
                    <a:cubicBezTo>
                      <a:pt x="1291" y="114"/>
                      <a:pt x="1291" y="114"/>
                      <a:pt x="1291" y="114"/>
                    </a:cubicBezTo>
                    <a:cubicBezTo>
                      <a:pt x="400" y="-336"/>
                      <a:pt x="13" y="620"/>
                      <a:pt x="10" y="1681"/>
                    </a:cubicBezTo>
                    <a:cubicBezTo>
                      <a:pt x="8" y="2959"/>
                      <a:pt x="4" y="4238"/>
                      <a:pt x="12" y="5516"/>
                    </a:cubicBezTo>
                    <a:cubicBezTo>
                      <a:pt x="16" y="6138"/>
                      <a:pt x="-69" y="6772"/>
                      <a:pt x="171" y="7367"/>
                    </a:cubicBezTo>
                    <a:cubicBezTo>
                      <a:pt x="826" y="8326"/>
                      <a:pt x="12963" y="15955"/>
                      <a:pt x="16239" y="18360"/>
                    </a:cubicBezTo>
                    <a:cubicBezTo>
                      <a:pt x="17551" y="19213"/>
                      <a:pt x="18869" y="20055"/>
                      <a:pt x="20174" y="20923"/>
                    </a:cubicBezTo>
                    <a:cubicBezTo>
                      <a:pt x="20687" y="21264"/>
                      <a:pt x="21119" y="21258"/>
                      <a:pt x="21502" y="20704"/>
                    </a:cubicBezTo>
                    <a:cubicBezTo>
                      <a:pt x="21509" y="18646"/>
                      <a:pt x="21531" y="16587"/>
                      <a:pt x="21514" y="14530"/>
                    </a:cubicBezTo>
                    <a:close/>
                  </a:path>
                </a:pathLst>
              </a:custGeom>
              <a:solidFill>
                <a:srgbClr val="FFD04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3"/>
              <p:cNvSpPr/>
              <p:nvPr/>
            </p:nvSpPr>
            <p:spPr>
              <a:xfrm>
                <a:off x="1142721" y="3512557"/>
                <a:ext cx="67786" cy="70864"/>
              </a:xfrm>
              <a:custGeom>
                <a:rect b="b" l="l" r="r" t="t"/>
                <a:pathLst>
                  <a:path extrusionOk="0" h="21600" w="19690">
                    <a:moveTo>
                      <a:pt x="15870" y="0"/>
                    </a:moveTo>
                    <a:cubicBezTo>
                      <a:pt x="21600" y="5970"/>
                      <a:pt x="16703" y="13050"/>
                      <a:pt x="19690" y="21600"/>
                    </a:cubicBezTo>
                    <a:cubicBezTo>
                      <a:pt x="11562" y="16994"/>
                      <a:pt x="5771" y="13732"/>
                      <a:pt x="0" y="10469"/>
                    </a:cubicBezTo>
                    <a:cubicBezTo>
                      <a:pt x="5283" y="6972"/>
                      <a:pt x="10587" y="3476"/>
                      <a:pt x="15870" y="0"/>
                    </a:cubicBezTo>
                    <a:close/>
                  </a:path>
                </a:pathLst>
              </a:custGeom>
              <a:solidFill>
                <a:srgbClr val="2D388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0" name="Google Shape;120;p23"/>
            <p:cNvGrpSpPr/>
            <p:nvPr/>
          </p:nvGrpSpPr>
          <p:grpSpPr>
            <a:xfrm>
              <a:off x="-1" y="3005516"/>
              <a:ext cx="1758820" cy="2108779"/>
              <a:chOff x="-1" y="0"/>
              <a:chExt cx="1758819" cy="2108778"/>
            </a:xfrm>
          </p:grpSpPr>
          <p:sp>
            <p:nvSpPr>
              <p:cNvPr id="121" name="Google Shape;121;p23"/>
              <p:cNvSpPr/>
              <p:nvPr/>
            </p:nvSpPr>
            <p:spPr>
              <a:xfrm>
                <a:off x="-1" y="0"/>
                <a:ext cx="1758819" cy="2108778"/>
              </a:xfrm>
              <a:custGeom>
                <a:rect b="b" l="l" r="r" t="t"/>
                <a:pathLst>
                  <a:path extrusionOk="0" h="21600" w="21600">
                    <a:moveTo>
                      <a:pt x="19732" y="6334"/>
                    </a:moveTo>
                    <a:cubicBezTo>
                      <a:pt x="20196" y="5918"/>
                      <a:pt x="20485" y="5760"/>
                      <a:pt x="20930" y="5545"/>
                    </a:cubicBezTo>
                    <a:cubicBezTo>
                      <a:pt x="21134" y="5437"/>
                      <a:pt x="21375" y="5311"/>
                      <a:pt x="21600" y="5193"/>
                    </a:cubicBezTo>
                    <a:cubicBezTo>
                      <a:pt x="18529" y="3707"/>
                      <a:pt x="15459" y="2220"/>
                      <a:pt x="12388" y="733"/>
                    </a:cubicBezTo>
                    <a:cubicBezTo>
                      <a:pt x="11895" y="495"/>
                      <a:pt x="11400" y="260"/>
                      <a:pt x="10855" y="0"/>
                    </a:cubicBezTo>
                    <a:cubicBezTo>
                      <a:pt x="10851" y="226"/>
                      <a:pt x="10707" y="330"/>
                      <a:pt x="10517" y="412"/>
                    </a:cubicBezTo>
                    <a:cubicBezTo>
                      <a:pt x="10073" y="604"/>
                      <a:pt x="9647" y="821"/>
                      <a:pt x="9295" y="1124"/>
                    </a:cubicBezTo>
                    <a:cubicBezTo>
                      <a:pt x="8772" y="1701"/>
                      <a:pt x="8633" y="2354"/>
                      <a:pt x="8648" y="3069"/>
                    </a:cubicBezTo>
                    <a:cubicBezTo>
                      <a:pt x="8681" y="4686"/>
                      <a:pt x="8649" y="10065"/>
                      <a:pt x="8656" y="10946"/>
                    </a:cubicBezTo>
                    <a:cubicBezTo>
                      <a:pt x="8664" y="11867"/>
                      <a:pt x="8181" y="12567"/>
                      <a:pt x="7216" y="13032"/>
                    </a:cubicBezTo>
                    <a:cubicBezTo>
                      <a:pt x="5362" y="13925"/>
                      <a:pt x="3511" y="14822"/>
                      <a:pt x="1659" y="15717"/>
                    </a:cubicBezTo>
                    <a:cubicBezTo>
                      <a:pt x="1106" y="15984"/>
                      <a:pt x="553" y="16251"/>
                      <a:pt x="0" y="16517"/>
                    </a:cubicBezTo>
                    <a:cubicBezTo>
                      <a:pt x="7" y="16532"/>
                      <a:pt x="14" y="16546"/>
                      <a:pt x="21" y="16560"/>
                    </a:cubicBezTo>
                    <a:cubicBezTo>
                      <a:pt x="339" y="16502"/>
                      <a:pt x="657" y="16444"/>
                      <a:pt x="1035" y="16376"/>
                    </a:cubicBezTo>
                    <a:cubicBezTo>
                      <a:pt x="903" y="16618"/>
                      <a:pt x="805" y="16798"/>
                      <a:pt x="675" y="17036"/>
                    </a:cubicBezTo>
                    <a:cubicBezTo>
                      <a:pt x="1106" y="16959"/>
                      <a:pt x="1473" y="16894"/>
                      <a:pt x="1883" y="16820"/>
                    </a:cubicBezTo>
                    <a:cubicBezTo>
                      <a:pt x="1766" y="17046"/>
                      <a:pt x="1672" y="17228"/>
                      <a:pt x="1557" y="17452"/>
                    </a:cubicBezTo>
                    <a:cubicBezTo>
                      <a:pt x="1974" y="17380"/>
                      <a:pt x="2343" y="17316"/>
                      <a:pt x="2761" y="17244"/>
                    </a:cubicBezTo>
                    <a:cubicBezTo>
                      <a:pt x="2643" y="17470"/>
                      <a:pt x="2547" y="17654"/>
                      <a:pt x="2432" y="17876"/>
                    </a:cubicBezTo>
                    <a:cubicBezTo>
                      <a:pt x="2863" y="17799"/>
                      <a:pt x="3226" y="17734"/>
                      <a:pt x="3647" y="17659"/>
                    </a:cubicBezTo>
                    <a:cubicBezTo>
                      <a:pt x="3521" y="17898"/>
                      <a:pt x="3426" y="18076"/>
                      <a:pt x="3312" y="18294"/>
                    </a:cubicBezTo>
                    <a:cubicBezTo>
                      <a:pt x="3734" y="18219"/>
                      <a:pt x="4089" y="18156"/>
                      <a:pt x="4505" y="18083"/>
                    </a:cubicBezTo>
                    <a:cubicBezTo>
                      <a:pt x="4397" y="18310"/>
                      <a:pt x="4313" y="18488"/>
                      <a:pt x="4224" y="18675"/>
                    </a:cubicBezTo>
                    <a:cubicBezTo>
                      <a:pt x="4632" y="18704"/>
                      <a:pt x="4975" y="18500"/>
                      <a:pt x="5379" y="18543"/>
                    </a:cubicBezTo>
                    <a:cubicBezTo>
                      <a:pt x="5275" y="18741"/>
                      <a:pt x="5184" y="18912"/>
                      <a:pt x="5080" y="19108"/>
                    </a:cubicBezTo>
                    <a:cubicBezTo>
                      <a:pt x="5493" y="19112"/>
                      <a:pt x="5844" y="18932"/>
                      <a:pt x="6254" y="18957"/>
                    </a:cubicBezTo>
                    <a:cubicBezTo>
                      <a:pt x="6159" y="19148"/>
                      <a:pt x="6072" y="19320"/>
                      <a:pt x="5962" y="19543"/>
                    </a:cubicBezTo>
                    <a:cubicBezTo>
                      <a:pt x="6375" y="19474"/>
                      <a:pt x="6741" y="19414"/>
                      <a:pt x="7161" y="19344"/>
                    </a:cubicBezTo>
                    <a:cubicBezTo>
                      <a:pt x="7043" y="19568"/>
                      <a:pt x="6954" y="19739"/>
                      <a:pt x="6855" y="19928"/>
                    </a:cubicBezTo>
                    <a:cubicBezTo>
                      <a:pt x="7266" y="19966"/>
                      <a:pt x="7600" y="19765"/>
                      <a:pt x="8005" y="19797"/>
                    </a:cubicBezTo>
                    <a:cubicBezTo>
                      <a:pt x="7915" y="19989"/>
                      <a:pt x="7832" y="20168"/>
                      <a:pt x="7729" y="20387"/>
                    </a:cubicBezTo>
                    <a:cubicBezTo>
                      <a:pt x="8146" y="20313"/>
                      <a:pt x="8509" y="20249"/>
                      <a:pt x="8923" y="20176"/>
                    </a:cubicBezTo>
                    <a:cubicBezTo>
                      <a:pt x="8799" y="20410"/>
                      <a:pt x="8705" y="20588"/>
                      <a:pt x="8586" y="20811"/>
                    </a:cubicBezTo>
                    <a:cubicBezTo>
                      <a:pt x="9019" y="20735"/>
                      <a:pt x="9385" y="20671"/>
                      <a:pt x="9797" y="20599"/>
                    </a:cubicBezTo>
                    <a:cubicBezTo>
                      <a:pt x="9678" y="20828"/>
                      <a:pt x="9584" y="21008"/>
                      <a:pt x="9468" y="21231"/>
                    </a:cubicBezTo>
                    <a:cubicBezTo>
                      <a:pt x="9888" y="21156"/>
                      <a:pt x="10255" y="21090"/>
                      <a:pt x="10675" y="21014"/>
                    </a:cubicBezTo>
                    <a:cubicBezTo>
                      <a:pt x="10567" y="21227"/>
                      <a:pt x="10486" y="21386"/>
                      <a:pt x="10377" y="21600"/>
                    </a:cubicBezTo>
                    <a:cubicBezTo>
                      <a:pt x="10490" y="21557"/>
                      <a:pt x="10537" y="21543"/>
                      <a:pt x="10580" y="21522"/>
                    </a:cubicBezTo>
                    <a:cubicBezTo>
                      <a:pt x="13014" y="20347"/>
                      <a:pt x="15456" y="19184"/>
                      <a:pt x="17876" y="17992"/>
                    </a:cubicBezTo>
                    <a:cubicBezTo>
                      <a:pt x="18705" y="17583"/>
                      <a:pt x="19130" y="16933"/>
                      <a:pt x="19142" y="16119"/>
                    </a:cubicBezTo>
                    <a:cubicBezTo>
                      <a:pt x="19156" y="15226"/>
                      <a:pt x="19139" y="9522"/>
                      <a:pt x="19156" y="7564"/>
                    </a:cubicBezTo>
                    <a:cubicBezTo>
                      <a:pt x="19159" y="7111"/>
                      <a:pt x="19353" y="6684"/>
                      <a:pt x="19732" y="6334"/>
                    </a:cubicBezTo>
                    <a:close/>
                  </a:path>
                </a:pathLst>
              </a:custGeom>
              <a:solidFill>
                <a:srgbClr val="DEDCE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23"/>
              <p:cNvSpPr/>
              <p:nvPr/>
            </p:nvSpPr>
            <p:spPr>
              <a:xfrm>
                <a:off x="237970" y="294619"/>
                <a:ext cx="1195398" cy="1665383"/>
              </a:xfrm>
              <a:custGeom>
                <a:rect b="b" l="l" r="r" t="t"/>
                <a:pathLst>
                  <a:path extrusionOk="0" h="21525" w="21548">
                    <a:moveTo>
                      <a:pt x="4856" y="18058"/>
                    </a:moveTo>
                    <a:cubicBezTo>
                      <a:pt x="4945" y="18051"/>
                      <a:pt x="5004" y="18100"/>
                      <a:pt x="5214" y="18190"/>
                    </a:cubicBezTo>
                    <a:cubicBezTo>
                      <a:pt x="7475" y="19157"/>
                      <a:pt x="9451" y="19935"/>
                      <a:pt x="11722" y="20890"/>
                    </a:cubicBezTo>
                    <a:cubicBezTo>
                      <a:pt x="11793" y="20919"/>
                      <a:pt x="11874" y="20941"/>
                      <a:pt x="11939" y="20979"/>
                    </a:cubicBezTo>
                    <a:cubicBezTo>
                      <a:pt x="12024" y="21030"/>
                      <a:pt x="12034" y="21123"/>
                      <a:pt x="11970" y="21187"/>
                    </a:cubicBezTo>
                    <a:cubicBezTo>
                      <a:pt x="11844" y="21311"/>
                      <a:pt x="11592" y="21393"/>
                      <a:pt x="11405" y="21475"/>
                    </a:cubicBezTo>
                    <a:cubicBezTo>
                      <a:pt x="11250" y="21573"/>
                      <a:pt x="11101" y="21506"/>
                      <a:pt x="10968" y="21450"/>
                    </a:cubicBezTo>
                    <a:cubicBezTo>
                      <a:pt x="8712" y="20506"/>
                      <a:pt x="6699" y="19639"/>
                      <a:pt x="4437" y="18703"/>
                    </a:cubicBezTo>
                    <a:cubicBezTo>
                      <a:pt x="4100" y="18563"/>
                      <a:pt x="3811" y="18438"/>
                      <a:pt x="4317" y="18256"/>
                    </a:cubicBezTo>
                    <a:cubicBezTo>
                      <a:pt x="4648" y="18125"/>
                      <a:pt x="4767" y="18064"/>
                      <a:pt x="4856" y="18058"/>
                    </a:cubicBezTo>
                    <a:close/>
                    <a:moveTo>
                      <a:pt x="9998" y="17808"/>
                    </a:moveTo>
                    <a:cubicBezTo>
                      <a:pt x="10110" y="17800"/>
                      <a:pt x="10215" y="17845"/>
                      <a:pt x="10424" y="17934"/>
                    </a:cubicBezTo>
                    <a:cubicBezTo>
                      <a:pt x="12685" y="18901"/>
                      <a:pt x="12448" y="18749"/>
                      <a:pt x="14720" y="19704"/>
                    </a:cubicBezTo>
                    <a:cubicBezTo>
                      <a:pt x="14842" y="19755"/>
                      <a:pt x="14998" y="19783"/>
                      <a:pt x="15034" y="19908"/>
                    </a:cubicBezTo>
                    <a:cubicBezTo>
                      <a:pt x="14961" y="20089"/>
                      <a:pt x="14635" y="20190"/>
                      <a:pt x="14404" y="20289"/>
                    </a:cubicBezTo>
                    <a:cubicBezTo>
                      <a:pt x="14249" y="20388"/>
                      <a:pt x="14100" y="20321"/>
                      <a:pt x="13967" y="20265"/>
                    </a:cubicBezTo>
                    <a:cubicBezTo>
                      <a:pt x="11711" y="19321"/>
                      <a:pt x="11910" y="19384"/>
                      <a:pt x="9647" y="18448"/>
                    </a:cubicBezTo>
                    <a:cubicBezTo>
                      <a:pt x="9310" y="18308"/>
                      <a:pt x="9130" y="18224"/>
                      <a:pt x="9528" y="18000"/>
                    </a:cubicBezTo>
                    <a:cubicBezTo>
                      <a:pt x="9766" y="17877"/>
                      <a:pt x="9886" y="17816"/>
                      <a:pt x="9998" y="17808"/>
                    </a:cubicBezTo>
                    <a:close/>
                    <a:moveTo>
                      <a:pt x="693" y="16344"/>
                    </a:moveTo>
                    <a:cubicBezTo>
                      <a:pt x="774" y="16308"/>
                      <a:pt x="838" y="16352"/>
                      <a:pt x="931" y="16384"/>
                    </a:cubicBezTo>
                    <a:lnTo>
                      <a:pt x="2959" y="17147"/>
                    </a:lnTo>
                    <a:cubicBezTo>
                      <a:pt x="3058" y="17183"/>
                      <a:pt x="3037" y="17259"/>
                      <a:pt x="2956" y="17294"/>
                    </a:cubicBezTo>
                    <a:lnTo>
                      <a:pt x="2372" y="17556"/>
                    </a:lnTo>
                    <a:cubicBezTo>
                      <a:pt x="2292" y="17592"/>
                      <a:pt x="2186" y="17571"/>
                      <a:pt x="2075" y="17543"/>
                    </a:cubicBezTo>
                    <a:lnTo>
                      <a:pt x="47" y="16779"/>
                    </a:lnTo>
                    <a:cubicBezTo>
                      <a:pt x="-51" y="16730"/>
                      <a:pt x="22" y="16644"/>
                      <a:pt x="103" y="16608"/>
                    </a:cubicBezTo>
                    <a:close/>
                    <a:moveTo>
                      <a:pt x="11444" y="15849"/>
                    </a:moveTo>
                    <a:cubicBezTo>
                      <a:pt x="11556" y="15841"/>
                      <a:pt x="11661" y="15886"/>
                      <a:pt x="11871" y="15976"/>
                    </a:cubicBezTo>
                    <a:cubicBezTo>
                      <a:pt x="14132" y="16942"/>
                      <a:pt x="15472" y="17460"/>
                      <a:pt x="17743" y="18415"/>
                    </a:cubicBezTo>
                    <a:cubicBezTo>
                      <a:pt x="17865" y="18466"/>
                      <a:pt x="18022" y="18494"/>
                      <a:pt x="18058" y="18619"/>
                    </a:cubicBezTo>
                    <a:cubicBezTo>
                      <a:pt x="17985" y="18799"/>
                      <a:pt x="17659" y="18900"/>
                      <a:pt x="17427" y="18999"/>
                    </a:cubicBezTo>
                    <a:cubicBezTo>
                      <a:pt x="17273" y="19098"/>
                      <a:pt x="17124" y="19031"/>
                      <a:pt x="16991" y="18975"/>
                    </a:cubicBezTo>
                    <a:cubicBezTo>
                      <a:pt x="14735" y="18031"/>
                      <a:pt x="13357" y="17425"/>
                      <a:pt x="11094" y="16489"/>
                    </a:cubicBezTo>
                    <a:cubicBezTo>
                      <a:pt x="10757" y="16349"/>
                      <a:pt x="10577" y="16265"/>
                      <a:pt x="10974" y="16041"/>
                    </a:cubicBezTo>
                    <a:cubicBezTo>
                      <a:pt x="11213" y="15919"/>
                      <a:pt x="11332" y="15857"/>
                      <a:pt x="11444" y="15849"/>
                    </a:cubicBezTo>
                    <a:close/>
                    <a:moveTo>
                      <a:pt x="3479" y="15099"/>
                    </a:moveTo>
                    <a:cubicBezTo>
                      <a:pt x="3559" y="15063"/>
                      <a:pt x="3624" y="15107"/>
                      <a:pt x="3717" y="15139"/>
                    </a:cubicBezTo>
                    <a:lnTo>
                      <a:pt x="5745" y="15902"/>
                    </a:lnTo>
                    <a:cubicBezTo>
                      <a:pt x="5846" y="15938"/>
                      <a:pt x="5823" y="16013"/>
                      <a:pt x="5742" y="16050"/>
                    </a:cubicBezTo>
                    <a:lnTo>
                      <a:pt x="5158" y="16311"/>
                    </a:lnTo>
                    <a:cubicBezTo>
                      <a:pt x="5078" y="16347"/>
                      <a:pt x="4972" y="16326"/>
                      <a:pt x="4861" y="16298"/>
                    </a:cubicBezTo>
                    <a:lnTo>
                      <a:pt x="2833" y="15534"/>
                    </a:lnTo>
                    <a:cubicBezTo>
                      <a:pt x="2735" y="15485"/>
                      <a:pt x="2808" y="15400"/>
                      <a:pt x="2889" y="15364"/>
                    </a:cubicBezTo>
                    <a:close/>
                    <a:moveTo>
                      <a:pt x="13412" y="14090"/>
                    </a:moveTo>
                    <a:cubicBezTo>
                      <a:pt x="13478" y="14092"/>
                      <a:pt x="13560" y="14112"/>
                      <a:pt x="13665" y="14157"/>
                    </a:cubicBezTo>
                    <a:cubicBezTo>
                      <a:pt x="15926" y="15123"/>
                      <a:pt x="18204" y="16070"/>
                      <a:pt x="20475" y="17025"/>
                    </a:cubicBezTo>
                    <a:cubicBezTo>
                      <a:pt x="20597" y="17077"/>
                      <a:pt x="20753" y="17104"/>
                      <a:pt x="20789" y="17229"/>
                    </a:cubicBezTo>
                    <a:cubicBezTo>
                      <a:pt x="20716" y="17410"/>
                      <a:pt x="20517" y="17525"/>
                      <a:pt x="20353" y="17659"/>
                    </a:cubicBezTo>
                    <a:cubicBezTo>
                      <a:pt x="20188" y="17795"/>
                      <a:pt x="20050" y="17691"/>
                      <a:pt x="19916" y="17635"/>
                    </a:cubicBezTo>
                    <a:cubicBezTo>
                      <a:pt x="17660" y="16690"/>
                      <a:pt x="15411" y="15738"/>
                      <a:pt x="13148" y="14802"/>
                    </a:cubicBezTo>
                    <a:cubicBezTo>
                      <a:pt x="12811" y="14662"/>
                      <a:pt x="12826" y="14547"/>
                      <a:pt x="13029" y="14354"/>
                    </a:cubicBezTo>
                    <a:cubicBezTo>
                      <a:pt x="13153" y="14237"/>
                      <a:pt x="13213" y="14083"/>
                      <a:pt x="13412" y="14090"/>
                    </a:cubicBezTo>
                    <a:close/>
                    <a:moveTo>
                      <a:pt x="6347" y="13783"/>
                    </a:moveTo>
                    <a:cubicBezTo>
                      <a:pt x="6427" y="13747"/>
                      <a:pt x="6491" y="13791"/>
                      <a:pt x="6585" y="13823"/>
                    </a:cubicBezTo>
                    <a:lnTo>
                      <a:pt x="8613" y="14586"/>
                    </a:lnTo>
                    <a:cubicBezTo>
                      <a:pt x="8713" y="14622"/>
                      <a:pt x="8691" y="14697"/>
                      <a:pt x="8610" y="14733"/>
                    </a:cubicBezTo>
                    <a:lnTo>
                      <a:pt x="8026" y="14995"/>
                    </a:lnTo>
                    <a:cubicBezTo>
                      <a:pt x="7945" y="15031"/>
                      <a:pt x="7840" y="15010"/>
                      <a:pt x="7729" y="14982"/>
                    </a:cubicBezTo>
                    <a:lnTo>
                      <a:pt x="5701" y="14218"/>
                    </a:lnTo>
                    <a:cubicBezTo>
                      <a:pt x="5603" y="14169"/>
                      <a:pt x="5676" y="14084"/>
                      <a:pt x="5756" y="14047"/>
                    </a:cubicBezTo>
                    <a:close/>
                    <a:moveTo>
                      <a:pt x="9315" y="12479"/>
                    </a:moveTo>
                    <a:cubicBezTo>
                      <a:pt x="9396" y="12443"/>
                      <a:pt x="9460" y="12488"/>
                      <a:pt x="9553" y="12519"/>
                    </a:cubicBezTo>
                    <a:lnTo>
                      <a:pt x="10908" y="13068"/>
                    </a:lnTo>
                    <a:cubicBezTo>
                      <a:pt x="11007" y="13103"/>
                      <a:pt x="10984" y="13179"/>
                      <a:pt x="10905" y="13215"/>
                    </a:cubicBezTo>
                    <a:lnTo>
                      <a:pt x="10321" y="13477"/>
                    </a:lnTo>
                    <a:cubicBezTo>
                      <a:pt x="10240" y="13513"/>
                      <a:pt x="10135" y="13491"/>
                      <a:pt x="10024" y="13463"/>
                    </a:cubicBezTo>
                    <a:lnTo>
                      <a:pt x="8669" y="12915"/>
                    </a:lnTo>
                    <a:cubicBezTo>
                      <a:pt x="8571" y="12866"/>
                      <a:pt x="8644" y="12780"/>
                      <a:pt x="8725" y="12744"/>
                    </a:cubicBezTo>
                    <a:close/>
                    <a:moveTo>
                      <a:pt x="13074" y="11379"/>
                    </a:moveTo>
                    <a:lnTo>
                      <a:pt x="21227" y="14804"/>
                    </a:lnTo>
                    <a:cubicBezTo>
                      <a:pt x="21325" y="14856"/>
                      <a:pt x="21414" y="14909"/>
                      <a:pt x="21414" y="14977"/>
                    </a:cubicBezTo>
                    <a:lnTo>
                      <a:pt x="21414" y="15471"/>
                    </a:lnTo>
                    <a:cubicBezTo>
                      <a:pt x="21413" y="15539"/>
                      <a:pt x="21329" y="15592"/>
                      <a:pt x="21227" y="15550"/>
                    </a:cubicBezTo>
                    <a:lnTo>
                      <a:pt x="13074" y="12126"/>
                    </a:lnTo>
                    <a:cubicBezTo>
                      <a:pt x="12981" y="12086"/>
                      <a:pt x="12887" y="12070"/>
                      <a:pt x="12887" y="12002"/>
                    </a:cubicBezTo>
                    <a:lnTo>
                      <a:pt x="12887" y="11503"/>
                    </a:lnTo>
                    <a:cubicBezTo>
                      <a:pt x="12887" y="11434"/>
                      <a:pt x="12955" y="11345"/>
                      <a:pt x="13074" y="11379"/>
                    </a:cubicBezTo>
                    <a:close/>
                    <a:moveTo>
                      <a:pt x="10024" y="10332"/>
                    </a:moveTo>
                    <a:lnTo>
                      <a:pt x="11391" y="10865"/>
                    </a:lnTo>
                    <a:cubicBezTo>
                      <a:pt x="11482" y="10917"/>
                      <a:pt x="11563" y="10969"/>
                      <a:pt x="11563" y="11038"/>
                    </a:cubicBezTo>
                    <a:lnTo>
                      <a:pt x="11563" y="11532"/>
                    </a:lnTo>
                    <a:cubicBezTo>
                      <a:pt x="11565" y="11599"/>
                      <a:pt x="11487" y="11653"/>
                      <a:pt x="11391" y="11611"/>
                    </a:cubicBezTo>
                    <a:lnTo>
                      <a:pt x="10024" y="11079"/>
                    </a:lnTo>
                    <a:cubicBezTo>
                      <a:pt x="9937" y="11039"/>
                      <a:pt x="9851" y="11023"/>
                      <a:pt x="9851" y="10955"/>
                    </a:cubicBezTo>
                    <a:lnTo>
                      <a:pt x="9851" y="10456"/>
                    </a:lnTo>
                    <a:cubicBezTo>
                      <a:pt x="9851" y="10387"/>
                      <a:pt x="9914" y="10298"/>
                      <a:pt x="10024" y="10332"/>
                    </a:cubicBezTo>
                    <a:close/>
                    <a:moveTo>
                      <a:pt x="16278" y="10229"/>
                    </a:moveTo>
                    <a:lnTo>
                      <a:pt x="21375" y="12342"/>
                    </a:lnTo>
                    <a:cubicBezTo>
                      <a:pt x="21466" y="12395"/>
                      <a:pt x="21548" y="12447"/>
                      <a:pt x="21548" y="12516"/>
                    </a:cubicBezTo>
                    <a:lnTo>
                      <a:pt x="21548" y="13009"/>
                    </a:lnTo>
                    <a:cubicBezTo>
                      <a:pt x="21549" y="13077"/>
                      <a:pt x="21471" y="13131"/>
                      <a:pt x="21375" y="13089"/>
                    </a:cubicBezTo>
                    <a:lnTo>
                      <a:pt x="16278" y="10976"/>
                    </a:lnTo>
                    <a:cubicBezTo>
                      <a:pt x="16191" y="10936"/>
                      <a:pt x="16106" y="10920"/>
                      <a:pt x="16106" y="10852"/>
                    </a:cubicBezTo>
                    <a:lnTo>
                      <a:pt x="16106" y="10353"/>
                    </a:lnTo>
                    <a:cubicBezTo>
                      <a:pt x="16106" y="10284"/>
                      <a:pt x="16169" y="10195"/>
                      <a:pt x="16278" y="10229"/>
                    </a:cubicBezTo>
                    <a:close/>
                    <a:moveTo>
                      <a:pt x="10088" y="7725"/>
                    </a:moveTo>
                    <a:lnTo>
                      <a:pt x="11455" y="8258"/>
                    </a:lnTo>
                    <a:cubicBezTo>
                      <a:pt x="11546" y="8310"/>
                      <a:pt x="11628" y="8362"/>
                      <a:pt x="11628" y="8431"/>
                    </a:cubicBezTo>
                    <a:lnTo>
                      <a:pt x="11628" y="8925"/>
                    </a:lnTo>
                    <a:cubicBezTo>
                      <a:pt x="11628" y="8992"/>
                      <a:pt x="11550" y="9047"/>
                      <a:pt x="11455" y="9004"/>
                    </a:cubicBezTo>
                    <a:lnTo>
                      <a:pt x="10088" y="8472"/>
                    </a:lnTo>
                    <a:cubicBezTo>
                      <a:pt x="10001" y="8432"/>
                      <a:pt x="9916" y="8416"/>
                      <a:pt x="9916" y="8348"/>
                    </a:cubicBezTo>
                    <a:lnTo>
                      <a:pt x="9916" y="7849"/>
                    </a:lnTo>
                    <a:cubicBezTo>
                      <a:pt x="9916" y="7780"/>
                      <a:pt x="9979" y="7691"/>
                      <a:pt x="10088" y="7725"/>
                    </a:cubicBezTo>
                    <a:close/>
                    <a:moveTo>
                      <a:pt x="14692" y="7006"/>
                    </a:moveTo>
                    <a:lnTo>
                      <a:pt x="21375" y="9837"/>
                    </a:lnTo>
                    <a:cubicBezTo>
                      <a:pt x="21466" y="9890"/>
                      <a:pt x="21548" y="9942"/>
                      <a:pt x="21548" y="10011"/>
                    </a:cubicBezTo>
                    <a:lnTo>
                      <a:pt x="21548" y="10504"/>
                    </a:lnTo>
                    <a:cubicBezTo>
                      <a:pt x="21549" y="10571"/>
                      <a:pt x="21471" y="10625"/>
                      <a:pt x="21375" y="10584"/>
                    </a:cubicBezTo>
                    <a:lnTo>
                      <a:pt x="14692" y="7752"/>
                    </a:lnTo>
                    <a:cubicBezTo>
                      <a:pt x="14605" y="7713"/>
                      <a:pt x="14519" y="7696"/>
                      <a:pt x="14519" y="7629"/>
                    </a:cubicBezTo>
                    <a:lnTo>
                      <a:pt x="14519" y="7129"/>
                    </a:lnTo>
                    <a:cubicBezTo>
                      <a:pt x="14519" y="7061"/>
                      <a:pt x="14582" y="6971"/>
                      <a:pt x="14692" y="7006"/>
                    </a:cubicBezTo>
                    <a:close/>
                    <a:moveTo>
                      <a:pt x="10088" y="5170"/>
                    </a:moveTo>
                    <a:lnTo>
                      <a:pt x="11455" y="5702"/>
                    </a:lnTo>
                    <a:cubicBezTo>
                      <a:pt x="11546" y="5755"/>
                      <a:pt x="11628" y="5807"/>
                      <a:pt x="11628" y="5876"/>
                    </a:cubicBezTo>
                    <a:lnTo>
                      <a:pt x="11628" y="6369"/>
                    </a:lnTo>
                    <a:cubicBezTo>
                      <a:pt x="11628" y="6437"/>
                      <a:pt x="11550" y="6490"/>
                      <a:pt x="11455" y="6449"/>
                    </a:cubicBezTo>
                    <a:lnTo>
                      <a:pt x="10088" y="5916"/>
                    </a:lnTo>
                    <a:cubicBezTo>
                      <a:pt x="10001" y="5876"/>
                      <a:pt x="9916" y="5860"/>
                      <a:pt x="9916" y="5792"/>
                    </a:cubicBezTo>
                    <a:lnTo>
                      <a:pt x="9916" y="5293"/>
                    </a:lnTo>
                    <a:cubicBezTo>
                      <a:pt x="9916" y="5225"/>
                      <a:pt x="9979" y="5135"/>
                      <a:pt x="10088" y="5170"/>
                    </a:cubicBezTo>
                    <a:close/>
                    <a:moveTo>
                      <a:pt x="13208" y="3825"/>
                    </a:moveTo>
                    <a:lnTo>
                      <a:pt x="21360" y="7249"/>
                    </a:lnTo>
                    <a:cubicBezTo>
                      <a:pt x="21458" y="7302"/>
                      <a:pt x="21548" y="7354"/>
                      <a:pt x="21548" y="7423"/>
                    </a:cubicBezTo>
                    <a:lnTo>
                      <a:pt x="21548" y="7917"/>
                    </a:lnTo>
                    <a:cubicBezTo>
                      <a:pt x="21548" y="7984"/>
                      <a:pt x="21463" y="8038"/>
                      <a:pt x="21360" y="7996"/>
                    </a:cubicBezTo>
                    <a:lnTo>
                      <a:pt x="13208" y="4571"/>
                    </a:lnTo>
                    <a:cubicBezTo>
                      <a:pt x="13114" y="4531"/>
                      <a:pt x="13020" y="4515"/>
                      <a:pt x="13020" y="4448"/>
                    </a:cubicBezTo>
                    <a:lnTo>
                      <a:pt x="13020" y="3948"/>
                    </a:lnTo>
                    <a:cubicBezTo>
                      <a:pt x="13020" y="3880"/>
                      <a:pt x="13088" y="3790"/>
                      <a:pt x="13208" y="3825"/>
                    </a:cubicBezTo>
                    <a:close/>
                    <a:moveTo>
                      <a:pt x="9969" y="2584"/>
                    </a:moveTo>
                    <a:lnTo>
                      <a:pt x="11336" y="3116"/>
                    </a:lnTo>
                    <a:cubicBezTo>
                      <a:pt x="11426" y="3168"/>
                      <a:pt x="11508" y="3221"/>
                      <a:pt x="11508" y="3289"/>
                    </a:cubicBezTo>
                    <a:lnTo>
                      <a:pt x="11508" y="3783"/>
                    </a:lnTo>
                    <a:cubicBezTo>
                      <a:pt x="11509" y="3851"/>
                      <a:pt x="11431" y="3905"/>
                      <a:pt x="11336" y="3863"/>
                    </a:cubicBezTo>
                    <a:lnTo>
                      <a:pt x="9969" y="3330"/>
                    </a:lnTo>
                    <a:cubicBezTo>
                      <a:pt x="9882" y="3290"/>
                      <a:pt x="9796" y="3274"/>
                      <a:pt x="9796" y="3206"/>
                    </a:cubicBezTo>
                    <a:lnTo>
                      <a:pt x="9796" y="2707"/>
                    </a:lnTo>
                    <a:cubicBezTo>
                      <a:pt x="9796" y="2639"/>
                      <a:pt x="9859" y="2549"/>
                      <a:pt x="9969" y="2584"/>
                    </a:cubicBezTo>
                    <a:close/>
                    <a:moveTo>
                      <a:pt x="13838" y="1517"/>
                    </a:moveTo>
                    <a:lnTo>
                      <a:pt x="21375" y="4717"/>
                    </a:lnTo>
                    <a:cubicBezTo>
                      <a:pt x="21466" y="4769"/>
                      <a:pt x="21548" y="4821"/>
                      <a:pt x="21548" y="4890"/>
                    </a:cubicBezTo>
                    <a:lnTo>
                      <a:pt x="21548" y="5384"/>
                    </a:lnTo>
                    <a:cubicBezTo>
                      <a:pt x="21549" y="5451"/>
                      <a:pt x="21471" y="5505"/>
                      <a:pt x="21375" y="5463"/>
                    </a:cubicBezTo>
                    <a:lnTo>
                      <a:pt x="13838" y="2263"/>
                    </a:lnTo>
                    <a:cubicBezTo>
                      <a:pt x="13751" y="2223"/>
                      <a:pt x="13666" y="2207"/>
                      <a:pt x="13666" y="2139"/>
                    </a:cubicBezTo>
                    <a:lnTo>
                      <a:pt x="13666" y="1640"/>
                    </a:lnTo>
                    <a:cubicBezTo>
                      <a:pt x="13666" y="1572"/>
                      <a:pt x="13729" y="1482"/>
                      <a:pt x="13838" y="1517"/>
                    </a:cubicBezTo>
                    <a:close/>
                    <a:moveTo>
                      <a:pt x="10131" y="7"/>
                    </a:moveTo>
                    <a:lnTo>
                      <a:pt x="11498" y="540"/>
                    </a:lnTo>
                    <a:cubicBezTo>
                      <a:pt x="11589" y="592"/>
                      <a:pt x="11671" y="645"/>
                      <a:pt x="11671" y="713"/>
                    </a:cubicBezTo>
                    <a:lnTo>
                      <a:pt x="11671" y="1207"/>
                    </a:lnTo>
                    <a:cubicBezTo>
                      <a:pt x="11671" y="1274"/>
                      <a:pt x="11592" y="1328"/>
                      <a:pt x="11498" y="1286"/>
                    </a:cubicBezTo>
                    <a:lnTo>
                      <a:pt x="10131" y="754"/>
                    </a:lnTo>
                    <a:cubicBezTo>
                      <a:pt x="10044" y="714"/>
                      <a:pt x="9958" y="698"/>
                      <a:pt x="9958" y="630"/>
                    </a:cubicBezTo>
                    <a:lnTo>
                      <a:pt x="9958" y="131"/>
                    </a:lnTo>
                    <a:cubicBezTo>
                      <a:pt x="9958" y="62"/>
                      <a:pt x="10021" y="-27"/>
                      <a:pt x="10131" y="7"/>
                    </a:cubicBezTo>
                    <a:close/>
                  </a:path>
                </a:pathLst>
              </a:custGeom>
              <a:solidFill>
                <a:srgbClr val="3F3F3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123" name="Google Shape;123;p23"/>
          <p:cNvSpPr txBox="1"/>
          <p:nvPr/>
        </p:nvSpPr>
        <p:spPr>
          <a:xfrm>
            <a:off x="1044942" y="4701313"/>
            <a:ext cx="4247859" cy="288785"/>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Simple PowerPoint Presentation </a:t>
            </a:r>
            <a:endParaRPr/>
          </a:p>
        </p:txBody>
      </p:sp>
      <p:sp>
        <p:nvSpPr>
          <p:cNvPr id="124" name="Google Shape;124;p23"/>
          <p:cNvSpPr txBox="1"/>
          <p:nvPr/>
        </p:nvSpPr>
        <p:spPr>
          <a:xfrm>
            <a:off x="92374" y="1762100"/>
            <a:ext cx="6918602" cy="1198851"/>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C92004"/>
              </a:buClr>
              <a:buSzPts val="3500"/>
              <a:buFont typeface="Arial Rounded"/>
              <a:buNone/>
            </a:pPr>
            <a:r>
              <a:rPr b="1" i="0" lang="en-US" sz="3500" u="none" cap="none" strike="noStrike">
                <a:solidFill>
                  <a:srgbClr val="C92004"/>
                </a:solidFill>
                <a:latin typeface="Arial Rounded"/>
                <a:ea typeface="Arial Rounded"/>
                <a:cs typeface="Arial Rounded"/>
                <a:sym typeface="Arial Rounded"/>
              </a:rPr>
              <a:t>Malicious URL detection using Machine Learning</a:t>
            </a:r>
            <a:endParaRPr/>
          </a:p>
        </p:txBody>
      </p:sp>
      <p:sp>
        <p:nvSpPr>
          <p:cNvPr id="125" name="Google Shape;125;p23"/>
          <p:cNvSpPr txBox="1"/>
          <p:nvPr/>
        </p:nvSpPr>
        <p:spPr>
          <a:xfrm>
            <a:off x="395224" y="3014050"/>
            <a:ext cx="5547300" cy="36633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1E1E1E"/>
              </a:buClr>
              <a:buSzPts val="2600"/>
              <a:buFont typeface="Poppins"/>
              <a:buNone/>
            </a:pPr>
            <a:r>
              <a:rPr b="0" i="0" lang="en-US" sz="2600" u="none" cap="none" strike="noStrike">
                <a:solidFill>
                  <a:srgbClr val="1E1E1E"/>
                </a:solidFill>
                <a:latin typeface="Poppins"/>
                <a:ea typeface="Poppins"/>
                <a:cs typeface="Poppins"/>
                <a:sym typeface="Poppins"/>
              </a:rPr>
              <a:t>Aryan Nandu - A20583853</a:t>
            </a:r>
            <a:endParaRPr/>
          </a:p>
          <a:p>
            <a:pPr indent="0" lvl="0" marL="0" marR="0" rtl="0" algn="l">
              <a:lnSpc>
                <a:spcPct val="100000"/>
              </a:lnSpc>
              <a:spcBef>
                <a:spcPts val="0"/>
              </a:spcBef>
              <a:spcAft>
                <a:spcPts val="0"/>
              </a:spcAft>
              <a:buClr>
                <a:srgbClr val="1E1E1E"/>
              </a:buClr>
              <a:buSzPts val="2600"/>
              <a:buFont typeface="Poppins"/>
              <a:buNone/>
            </a:pPr>
            <a:r>
              <a:rPr b="0" i="0" lang="en-US" sz="2600" u="none" cap="none" strike="noStrike">
                <a:solidFill>
                  <a:srgbClr val="1E1E1E"/>
                </a:solidFill>
                <a:latin typeface="Poppins"/>
                <a:ea typeface="Poppins"/>
                <a:cs typeface="Poppins"/>
                <a:sym typeface="Poppins"/>
              </a:rPr>
              <a:t>Rudra Patel    - A20594446</a:t>
            </a:r>
            <a:endParaRPr b="0" i="0" sz="2600" u="none" cap="none" strike="noStrike">
              <a:solidFill>
                <a:srgbClr val="1E1E1E"/>
              </a:solidFill>
              <a:latin typeface="Poppins"/>
              <a:ea typeface="Poppins"/>
              <a:cs typeface="Poppins"/>
              <a:sym typeface="Poppins"/>
            </a:endParaRPr>
          </a:p>
          <a:p>
            <a:pPr indent="0" lvl="0" marL="0" marR="0" rtl="0" algn="l">
              <a:lnSpc>
                <a:spcPct val="100000"/>
              </a:lnSpc>
              <a:spcBef>
                <a:spcPts val="0"/>
              </a:spcBef>
              <a:spcAft>
                <a:spcPts val="0"/>
              </a:spcAft>
              <a:buClr>
                <a:srgbClr val="1E1E1E"/>
              </a:buClr>
              <a:buSzPts val="2600"/>
              <a:buFont typeface="Poppins"/>
              <a:buNone/>
            </a:pPr>
            <a:r>
              <a:rPr lang="en-US" sz="2600">
                <a:solidFill>
                  <a:srgbClr val="1E1E1E"/>
                </a:solidFill>
                <a:latin typeface="Poppins"/>
                <a:ea typeface="Poppins"/>
                <a:cs typeface="Poppins"/>
                <a:sym typeface="Poppins"/>
              </a:rPr>
              <a:t>Group 32</a:t>
            </a:r>
            <a:endParaRPr sz="2600">
              <a:solidFill>
                <a:srgbClr val="1E1E1E"/>
              </a:solidFill>
              <a:latin typeface="Poppins"/>
              <a:ea typeface="Poppins"/>
              <a:cs typeface="Poppins"/>
              <a:sym typeface="Poppins"/>
            </a:endParaRPr>
          </a:p>
          <a:p>
            <a:pPr indent="0" lvl="0" marL="0" marR="0" rtl="0" algn="l">
              <a:lnSpc>
                <a:spcPct val="100000"/>
              </a:lnSpc>
              <a:spcBef>
                <a:spcPts val="0"/>
              </a:spcBef>
              <a:spcAft>
                <a:spcPts val="0"/>
              </a:spcAft>
              <a:buClr>
                <a:srgbClr val="1E1E1E"/>
              </a:buClr>
              <a:buSzPts val="2600"/>
              <a:buFont typeface="Poppins"/>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E1E1E"/>
              </a:buClr>
              <a:buSzPts val="2600"/>
              <a:buFont typeface="Poppins"/>
              <a:buNone/>
            </a:pPr>
            <a:r>
              <a:rPr b="0" i="0" lang="en-US" sz="2600" u="none" cap="none" strike="noStrike">
                <a:solidFill>
                  <a:srgbClr val="1E1E1E"/>
                </a:solidFill>
                <a:latin typeface="Poppins"/>
                <a:ea typeface="Poppins"/>
                <a:cs typeface="Poppins"/>
                <a:sym typeface="Poppins"/>
              </a:rPr>
              <a:t>CSP571 - Data Preparation &amp; Analysis Group Project</a:t>
            </a:r>
            <a:endParaRPr b="0" i="0" sz="2600" u="none" cap="none" strike="noStrike">
              <a:solidFill>
                <a:srgbClr val="1E1E1E"/>
              </a:solidFill>
              <a:latin typeface="Poppins"/>
              <a:ea typeface="Poppins"/>
              <a:cs typeface="Poppins"/>
              <a:sym typeface="Poppins"/>
            </a:endParaRPr>
          </a:p>
          <a:p>
            <a:pPr indent="0" lvl="0" marL="0" marR="0" rtl="0" algn="l">
              <a:lnSpc>
                <a:spcPct val="100000"/>
              </a:lnSpc>
              <a:spcBef>
                <a:spcPts val="0"/>
              </a:spcBef>
              <a:spcAft>
                <a:spcPts val="0"/>
              </a:spcAft>
              <a:buClr>
                <a:srgbClr val="1E1E1E"/>
              </a:buClr>
              <a:buSzPts val="2600"/>
              <a:buFont typeface="Poppins"/>
              <a:buNone/>
            </a:pPr>
            <a:r>
              <a:t/>
            </a:r>
            <a:endParaRPr sz="2600">
              <a:solidFill>
                <a:srgbClr val="1E1E1E"/>
              </a:solidFill>
              <a:latin typeface="Poppins"/>
              <a:ea typeface="Poppins"/>
              <a:cs typeface="Poppins"/>
              <a:sym typeface="Poppins"/>
            </a:endParaRPr>
          </a:p>
          <a:p>
            <a:pPr indent="0" lvl="0" marL="0" marR="0" rtl="0" algn="r">
              <a:lnSpc>
                <a:spcPct val="100000"/>
              </a:lnSpc>
              <a:spcBef>
                <a:spcPts val="0"/>
              </a:spcBef>
              <a:spcAft>
                <a:spcPts val="0"/>
              </a:spcAft>
              <a:buClr>
                <a:srgbClr val="1E1E1E"/>
              </a:buClr>
              <a:buSzPts val="2600"/>
              <a:buFont typeface="Poppins"/>
              <a:buNone/>
            </a:pPr>
            <a:r>
              <a:rPr lang="en-US" sz="2200">
                <a:solidFill>
                  <a:srgbClr val="1E1E1E"/>
                </a:solidFill>
                <a:latin typeface="Poppins"/>
                <a:ea typeface="Poppins"/>
                <a:cs typeface="Poppins"/>
                <a:sym typeface="Poppins"/>
              </a:rPr>
              <a:t>Under Guidance of </a:t>
            </a:r>
            <a:endParaRPr sz="2200">
              <a:solidFill>
                <a:srgbClr val="1E1E1E"/>
              </a:solidFill>
              <a:latin typeface="Poppins"/>
              <a:ea typeface="Poppins"/>
              <a:cs typeface="Poppins"/>
              <a:sym typeface="Poppins"/>
            </a:endParaRPr>
          </a:p>
          <a:p>
            <a:pPr indent="0" lvl="0" marL="0" marR="0" rtl="0" algn="r">
              <a:lnSpc>
                <a:spcPct val="100000"/>
              </a:lnSpc>
              <a:spcBef>
                <a:spcPts val="0"/>
              </a:spcBef>
              <a:spcAft>
                <a:spcPts val="0"/>
              </a:spcAft>
              <a:buClr>
                <a:srgbClr val="1E1E1E"/>
              </a:buClr>
              <a:buSzPts val="2600"/>
              <a:buFont typeface="Poppins"/>
              <a:buNone/>
            </a:pPr>
            <a:r>
              <a:rPr lang="en-US" sz="2200">
                <a:solidFill>
                  <a:srgbClr val="1E1E1E"/>
                </a:solidFill>
                <a:latin typeface="Poppins"/>
                <a:ea typeface="Poppins"/>
                <a:cs typeface="Poppins"/>
                <a:sym typeface="Poppins"/>
              </a:rPr>
              <a:t>Prof. Oleksandr Narykov </a:t>
            </a:r>
            <a:endParaRPr sz="2200">
              <a:solidFill>
                <a:srgbClr val="1E1E1E"/>
              </a:solidFill>
              <a:latin typeface="Poppins"/>
              <a:ea typeface="Poppins"/>
              <a:cs typeface="Poppins"/>
              <a:sym typeface="Poppins"/>
            </a:endParaRPr>
          </a:p>
        </p:txBody>
      </p:sp>
      <p:pic>
        <p:nvPicPr>
          <p:cNvPr descr="pasted-movie.png" id="126" name="Google Shape;126;p23"/>
          <p:cNvPicPr preferRelativeResize="0"/>
          <p:nvPr/>
        </p:nvPicPr>
        <p:blipFill rotWithShape="1">
          <a:blip r:embed="rId3">
            <a:alphaModFix/>
          </a:blip>
          <a:srcRect b="0" l="0" r="0" t="0"/>
          <a:stretch/>
        </p:blipFill>
        <p:spPr>
          <a:xfrm>
            <a:off x="3498887" y="212758"/>
            <a:ext cx="4893267" cy="1198851"/>
          </a:xfrm>
          <a:prstGeom prst="rect">
            <a:avLst/>
          </a:prstGeom>
          <a:noFill/>
          <a:ln>
            <a:noFill/>
          </a:ln>
        </p:spPr>
      </p:pic>
      <p:pic>
        <p:nvPicPr>
          <p:cNvPr descr="pasted-movie.png" id="127" name="Google Shape;127;p23"/>
          <p:cNvPicPr preferRelativeResize="0"/>
          <p:nvPr/>
        </p:nvPicPr>
        <p:blipFill rotWithShape="1">
          <a:blip r:embed="rId4">
            <a:alphaModFix/>
          </a:blip>
          <a:srcRect b="0" l="0" r="0" t="0"/>
          <a:stretch/>
        </p:blipFill>
        <p:spPr>
          <a:xfrm>
            <a:off x="6409522" y="3631937"/>
            <a:ext cx="2427537" cy="2427537"/>
          </a:xfrm>
          <a:prstGeom prst="rect">
            <a:avLst/>
          </a:prstGeom>
          <a:noFill/>
          <a:ln>
            <a:noFill/>
          </a:ln>
        </p:spPr>
      </p:pic>
      <p:pic>
        <p:nvPicPr>
          <p:cNvPr descr="pasted-movie.png" id="128" name="Google Shape;128;p23"/>
          <p:cNvPicPr preferRelativeResize="0"/>
          <p:nvPr/>
        </p:nvPicPr>
        <p:blipFill rotWithShape="1">
          <a:blip r:embed="rId5">
            <a:alphaModFix/>
          </a:blip>
          <a:srcRect b="0" l="0" r="0" t="0"/>
          <a:stretch/>
        </p:blipFill>
        <p:spPr>
          <a:xfrm>
            <a:off x="7088338" y="1918426"/>
            <a:ext cx="1601573" cy="1601569"/>
          </a:xfrm>
          <a:prstGeom prst="rect">
            <a:avLst/>
          </a:prstGeom>
          <a:noFill/>
          <a:ln>
            <a:noFill/>
          </a:ln>
        </p:spPr>
      </p:pic>
      <p:pic>
        <p:nvPicPr>
          <p:cNvPr id="129" name="Google Shape;129;p23"/>
          <p:cNvPicPr preferRelativeResize="0"/>
          <p:nvPr/>
        </p:nvPicPr>
        <p:blipFill>
          <a:blip r:embed="rId6">
            <a:alphaModFix/>
          </a:blip>
          <a:stretch>
            <a:fillRect/>
          </a:stretch>
        </p:blipFill>
        <p:spPr>
          <a:xfrm>
            <a:off x="8964975" y="2455225"/>
            <a:ext cx="1696200" cy="169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nvSpPr>
        <p:spPr>
          <a:xfrm>
            <a:off x="233224" y="657649"/>
            <a:ext cx="11515800" cy="56334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Title</a:t>
            </a:r>
            <a:r>
              <a:rPr b="0" i="0" lang="en-US" sz="1300" u="none" cap="none" strike="noStrike">
                <a:solidFill>
                  <a:srgbClr val="000000"/>
                </a:solidFill>
                <a:latin typeface="Poppins"/>
                <a:ea typeface="Poppins"/>
                <a:cs typeface="Poppins"/>
                <a:sym typeface="Poppins"/>
              </a:rPr>
              <a:t>: Malicious URL Detection based on Machine Learning</a:t>
            </a:r>
            <a:r>
              <a:rPr b="1" i="0" lang="en-US" sz="1300" u="none" cap="none" strike="noStrike">
                <a:solidFill>
                  <a:srgbClr val="000000"/>
                </a:solidFill>
                <a:latin typeface="Poppins"/>
                <a:ea typeface="Poppins"/>
                <a:cs typeface="Poppins"/>
                <a:sym typeface="Poppins"/>
              </a:rPr>
              <a:t>[</a:t>
            </a:r>
            <a:r>
              <a:rPr b="1" lang="en-US" sz="1300">
                <a:latin typeface="Poppins"/>
                <a:ea typeface="Poppins"/>
                <a:cs typeface="Poppins"/>
                <a:sym typeface="Poppins"/>
              </a:rPr>
              <a:t>4</a:t>
            </a:r>
            <a:r>
              <a:rPr b="1" i="0" lang="en-US" sz="1300" u="none" cap="none" strike="noStrike">
                <a:solidFill>
                  <a:srgbClr val="000000"/>
                </a:solidFill>
                <a:latin typeface="Poppins"/>
                <a:ea typeface="Poppins"/>
                <a:cs typeface="Poppins"/>
                <a:sym typeface="Poppins"/>
              </a:rPr>
              <a:t>]</a:t>
            </a:r>
            <a:endParaRPr/>
          </a:p>
          <a:p>
            <a:pPr indent="0" lvl="0" marL="0" marR="0" rtl="0" algn="l">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Publisher</a:t>
            </a:r>
            <a:r>
              <a:rPr b="0" i="0" lang="en-US" sz="1300" u="none" cap="none" strike="noStrike">
                <a:solidFill>
                  <a:srgbClr val="000000"/>
                </a:solidFill>
                <a:latin typeface="Poppins"/>
                <a:ea typeface="Poppins"/>
                <a:cs typeface="Poppins"/>
                <a:sym typeface="Poppins"/>
              </a:rPr>
              <a:t>: International Journal of Advanced Computer Science and Applications.(IJACSA)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Year</a:t>
            </a:r>
            <a:r>
              <a:rPr b="0" i="0" lang="en-US" sz="1300" u="none" cap="none" strike="noStrike">
                <a:solidFill>
                  <a:srgbClr val="000000"/>
                </a:solidFill>
                <a:latin typeface="Poppins"/>
                <a:ea typeface="Poppins"/>
                <a:cs typeface="Poppins"/>
                <a:sym typeface="Poppins"/>
              </a:rPr>
              <a:t>: 2020</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Introduction</a:t>
            </a:r>
            <a:r>
              <a:rPr b="0" i="0" lang="en-US" sz="1300" u="none" cap="none" strike="noStrike">
                <a:solidFill>
                  <a:srgbClr val="000000"/>
                </a:solidFill>
                <a:latin typeface="Poppins"/>
                <a:ea typeface="Poppins"/>
                <a:cs typeface="Poppins"/>
                <a:sym typeface="Poppins"/>
              </a:rPr>
              <a:t>: </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In today's digital landscape, the proliferation of network threats, particularly malicious Uniform Resource Locators (URLs), presents a critical security challenge. Hackers exploit end-to-end technology and human vulnerabilities through tactics like social engineering and phishing. This paper introduces a novel method employing machine learning and big data technology to detect malicious URLs. By leveraging unique URL behaviors and attributes, our approach significantly enhances detection capabilities, providing an optimized and user-friendly solution for bolstering cybersecurity.</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Algorithm used</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Signature-based Malicious URL Detection:Signature-based detection involves using predefined sets of known malicious URLs. When a user accesses a URL, it is checked against a database of blacklisted URLs. </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Machine Learning-based Malicious URL Detection: Support Vector Machine (SVM) and Random Forest (RF) </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Results and findings</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Using the best-performing algorithm (RF with 100 trees) the model achieved:</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True Positives (TP): 92.174% ,False Positive Rate (FPR): 12.037% ,True Negatives (TN): 87.963%, False Negatives (FN): 7.826%</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The RF algorithm, with its speed and high accuracy, proved to be well-suited for classification problem.</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Remarks/Gaps</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Imbalanced Data: The paper acknowledges an imbalance between safe and malicious URL dataset.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The paper does not elaborate on the rationale for selecting these specific algorithms. Providing a comparison or justification for their choice would strengthen the paper.</a:t>
            </a:r>
            <a:endParaRPr/>
          </a:p>
        </p:txBody>
      </p:sp>
      <p:sp>
        <p:nvSpPr>
          <p:cNvPr id="243" name="Google Shape;243;p32"/>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Literature Survey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33"/>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Literature Survey</a:t>
            </a:r>
            <a:endParaRPr/>
          </a:p>
        </p:txBody>
      </p:sp>
      <p:sp>
        <p:nvSpPr>
          <p:cNvPr id="249" name="Google Shape;249;p33"/>
          <p:cNvSpPr txBox="1"/>
          <p:nvPr/>
        </p:nvSpPr>
        <p:spPr>
          <a:xfrm>
            <a:off x="207249" y="157950"/>
            <a:ext cx="11759100" cy="65109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Title</a:t>
            </a:r>
            <a:r>
              <a:rPr b="0" i="0" lang="en-US" sz="1300" u="none" cap="none" strike="noStrike">
                <a:solidFill>
                  <a:srgbClr val="000000"/>
                </a:solidFill>
                <a:latin typeface="Poppins"/>
                <a:ea typeface="Poppins"/>
                <a:cs typeface="Poppins"/>
                <a:sym typeface="Poppins"/>
              </a:rPr>
              <a:t>: Malicious URL Detection using Machine Learning: A Survey</a:t>
            </a:r>
            <a:r>
              <a:rPr b="1" i="0" lang="en-US" sz="1300" u="none" cap="none" strike="noStrike">
                <a:solidFill>
                  <a:srgbClr val="000000"/>
                </a:solidFill>
                <a:latin typeface="Poppins"/>
                <a:ea typeface="Poppins"/>
                <a:cs typeface="Poppins"/>
                <a:sym typeface="Poppins"/>
              </a:rPr>
              <a:t>[</a:t>
            </a:r>
            <a:r>
              <a:rPr b="1" lang="en-US" sz="1300">
                <a:latin typeface="Poppins"/>
                <a:ea typeface="Poppins"/>
                <a:cs typeface="Poppins"/>
                <a:sym typeface="Poppins"/>
              </a:rPr>
              <a:t>5</a:t>
            </a:r>
            <a:r>
              <a:rPr b="1" i="0" lang="en-US" sz="1300" u="none" cap="none" strike="noStrike">
                <a:solidFill>
                  <a:srgbClr val="000000"/>
                </a:solidFill>
                <a:latin typeface="Poppins"/>
                <a:ea typeface="Poppins"/>
                <a:cs typeface="Poppins"/>
                <a:sym typeface="Poppins"/>
              </a:rPr>
              <a:t>]</a:t>
            </a:r>
            <a:endParaRPr/>
          </a:p>
          <a:p>
            <a:pPr indent="0" lvl="0" marL="0" marR="0" rtl="0" algn="l">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Publisher</a:t>
            </a:r>
            <a:r>
              <a:rPr b="0" i="0" lang="en-US" sz="1300" u="none" cap="none" strike="noStrike">
                <a:solidFill>
                  <a:srgbClr val="000000"/>
                </a:solidFill>
                <a:latin typeface="Poppins"/>
                <a:ea typeface="Poppins"/>
                <a:cs typeface="Poppins"/>
                <a:sym typeface="Poppins"/>
              </a:rPr>
              <a:t>:Association for Computing Machinery.</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Year</a:t>
            </a:r>
            <a:r>
              <a:rPr b="0" i="0" lang="en-US" sz="1300" u="none" cap="none" strike="noStrike">
                <a:solidFill>
                  <a:srgbClr val="000000"/>
                </a:solidFill>
                <a:latin typeface="Poppins"/>
                <a:ea typeface="Poppins"/>
                <a:cs typeface="Poppins"/>
                <a:sym typeface="Poppins"/>
              </a:rPr>
              <a:t>: 2019</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Introduction</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The rapid growth of the Internet has led to an escalation in cyber threats worldwide. Phishing websites, aiming to collect sensitive information, have become a prevalent form of attack. While traditional security measures face limitations, the use of machine learning offers a promising solution. This survey delves into the state-of-the-art techniques in malicious URL detection, focusing on feature representation and learning algorithms. By categorizing strategies and discussing emerging concepts, this survey provides valuable insights into countering cyber threats effectively.</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Algorithm used</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Support Vector Machines (SVM), Logistic Regression,Online Gradient Descent (OGD), Passive-Aggressive Learning (PA),Convolutional Neural Networks (CNNs),Recurrent Neural Networks (RNNs).</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Results and findings</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The findings indicate that a wide range of machine learning techniques have been applied to the task of detecting malicious URLs. Each category of algorithm has its strengths and applications, and researchers have explored various strategies to address challenges such as high data volume, difficulty in acquiring labels, and feature representation.The survey acknowledges the substantial progress made in the field of malicious URL detection using machine learning. However, it also highlights several areas where further research and development are needed:Feature Extraction and Representation Learning, Emerging Challenges (e.g., Domain Adaptation).</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Gaps and Remarks</a:t>
            </a:r>
            <a:r>
              <a:rPr b="0"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The article recognizes the progress made in the field, but it also underscores the ongoing challenges and the need for further advancements, particularly in feature representation, machine learning algorithms, adaptability to dynamic environments, and addressing emerging cybersecurity issues.</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idx="1" type="body"/>
          </p:nvPr>
        </p:nvSpPr>
        <p:spPr>
          <a:xfrm>
            <a:off x="323528" y="339509"/>
            <a:ext cx="11573100" cy="724200"/>
          </a:xfrm>
          <a:prstGeom prst="rect">
            <a:avLst/>
          </a:prstGeom>
        </p:spPr>
        <p:txBody>
          <a:bodyPr anchorCtr="0" anchor="ctr" bIns="45675" lIns="45675" spcFirstLastPara="1" rIns="45675" wrap="square" tIns="45675">
            <a:normAutofit fontScale="55000" lnSpcReduction="20000"/>
          </a:bodyPr>
          <a:lstStyle/>
          <a:p>
            <a:pPr indent="0" lvl="0" marL="0" rtl="0" algn="ctr">
              <a:spcBef>
                <a:spcPts val="0"/>
              </a:spcBef>
              <a:spcAft>
                <a:spcPts val="0"/>
              </a:spcAft>
              <a:buClr>
                <a:srgbClr val="FFFFFF"/>
              </a:buClr>
              <a:buSzPct val="100000"/>
              <a:buFont typeface="Arial Rounded"/>
              <a:buNone/>
            </a:pPr>
            <a:r>
              <a:rPr b="1" lang="en-US" sz="3220">
                <a:solidFill>
                  <a:srgbClr val="FFFFFF"/>
                </a:solidFill>
                <a:latin typeface="Arial Rounded"/>
                <a:ea typeface="Arial Rounded"/>
                <a:cs typeface="Arial Rounded"/>
                <a:sym typeface="Arial Rounded"/>
              </a:rPr>
              <a:t>Literature Survey</a:t>
            </a:r>
            <a:endParaRPr sz="1400">
              <a:solidFill>
                <a:srgbClr val="000000"/>
              </a:solidFill>
            </a:endParaRPr>
          </a:p>
          <a:p>
            <a:pPr indent="0" lvl="0" marL="0" rtl="0" algn="l">
              <a:spcBef>
                <a:spcPts val="1000"/>
              </a:spcBef>
              <a:spcAft>
                <a:spcPts val="0"/>
              </a:spcAft>
              <a:buNone/>
            </a:pPr>
            <a:r>
              <a:t/>
            </a:r>
            <a:endParaRPr/>
          </a:p>
        </p:txBody>
      </p:sp>
      <p:pic>
        <p:nvPicPr>
          <p:cNvPr id="255" name="Google Shape;255;p34"/>
          <p:cNvPicPr preferRelativeResize="0"/>
          <p:nvPr/>
        </p:nvPicPr>
        <p:blipFill>
          <a:blip r:embed="rId3">
            <a:alphaModFix/>
          </a:blip>
          <a:stretch>
            <a:fillRect/>
          </a:stretch>
        </p:blipFill>
        <p:spPr>
          <a:xfrm>
            <a:off x="4893275" y="1063700"/>
            <a:ext cx="6854199" cy="5387575"/>
          </a:xfrm>
          <a:prstGeom prst="rect">
            <a:avLst/>
          </a:prstGeom>
          <a:noFill/>
          <a:ln>
            <a:noFill/>
          </a:ln>
        </p:spPr>
      </p:pic>
      <p:sp>
        <p:nvSpPr>
          <p:cNvPr id="256" name="Google Shape;256;p34"/>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Correlation Heatmap</a:t>
            </a:r>
            <a:endParaRPr/>
          </a:p>
        </p:txBody>
      </p:sp>
      <p:sp>
        <p:nvSpPr>
          <p:cNvPr id="257" name="Google Shape;257;p34"/>
          <p:cNvSpPr txBox="1"/>
          <p:nvPr/>
        </p:nvSpPr>
        <p:spPr>
          <a:xfrm>
            <a:off x="111200" y="642550"/>
            <a:ext cx="4917900" cy="60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Poppins"/>
                <a:ea typeface="Poppins"/>
                <a:cs typeface="Poppins"/>
                <a:sym typeface="Poppins"/>
              </a:rPr>
              <a:t>Purpose</a:t>
            </a:r>
            <a:r>
              <a:rPr lang="en-US" sz="1000">
                <a:solidFill>
                  <a:schemeClr val="dk1"/>
                </a:solidFill>
                <a:latin typeface="Poppins"/>
                <a:ea typeface="Poppins"/>
                <a:cs typeface="Poppins"/>
                <a:sym typeface="Poppins"/>
              </a:rPr>
              <a:t>: Displays the correlation values between various lexical features and the target variable (</a:t>
            </a:r>
            <a:r>
              <a:rPr lang="en-US" sz="1000">
                <a:solidFill>
                  <a:srgbClr val="188038"/>
                </a:solidFill>
                <a:latin typeface="Poppins"/>
                <a:ea typeface="Poppins"/>
                <a:cs typeface="Poppins"/>
                <a:sym typeface="Poppins"/>
              </a:rPr>
              <a:t>Category</a:t>
            </a:r>
            <a:r>
              <a:rPr lang="en-US" sz="1000">
                <a:solidFill>
                  <a:schemeClr val="dk1"/>
                </a:solidFill>
                <a:latin typeface="Poppins"/>
                <a:ea typeface="Poppins"/>
                <a:cs typeface="Poppins"/>
                <a:sym typeface="Poppins"/>
              </a:rPr>
              <a:t>) as well as among the features themselves.</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b="1" lang="en-US" sz="1000">
                <a:solidFill>
                  <a:schemeClr val="dk1"/>
                </a:solidFill>
                <a:latin typeface="Poppins"/>
                <a:ea typeface="Poppins"/>
                <a:cs typeface="Poppins"/>
                <a:sym typeface="Poppins"/>
              </a:rPr>
              <a:t>Color Coding</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latin typeface="Poppins"/>
                <a:ea typeface="Poppins"/>
                <a:cs typeface="Poppins"/>
                <a:sym typeface="Poppins"/>
              </a:rPr>
              <a:t>Values closer to </a:t>
            </a:r>
            <a:r>
              <a:rPr b="1" lang="en-US" sz="1000">
                <a:solidFill>
                  <a:schemeClr val="dk1"/>
                </a:solidFill>
                <a:latin typeface="Poppins"/>
                <a:ea typeface="Poppins"/>
                <a:cs typeface="Poppins"/>
                <a:sym typeface="Poppins"/>
              </a:rPr>
              <a:t>1</a:t>
            </a:r>
            <a:r>
              <a:rPr lang="en-US" sz="1000">
                <a:solidFill>
                  <a:schemeClr val="dk1"/>
                </a:solidFill>
                <a:latin typeface="Poppins"/>
                <a:ea typeface="Poppins"/>
                <a:cs typeface="Poppins"/>
                <a:sym typeface="Poppins"/>
              </a:rPr>
              <a:t> (dark yellow) indicate strong positive correlations.</a:t>
            </a:r>
            <a:endParaRPr sz="1000">
              <a:solidFill>
                <a:schemeClr val="dk1"/>
              </a:solidFill>
              <a:latin typeface="Poppins"/>
              <a:ea typeface="Poppins"/>
              <a:cs typeface="Poppins"/>
              <a:sym typeface="Poppins"/>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latin typeface="Poppins"/>
                <a:ea typeface="Poppins"/>
                <a:cs typeface="Poppins"/>
                <a:sym typeface="Poppins"/>
              </a:rPr>
              <a:t>Values closer to </a:t>
            </a:r>
            <a:r>
              <a:rPr b="1" lang="en-US" sz="1000">
                <a:solidFill>
                  <a:schemeClr val="dk1"/>
                </a:solidFill>
                <a:latin typeface="Poppins"/>
                <a:ea typeface="Poppins"/>
                <a:cs typeface="Poppins"/>
                <a:sym typeface="Poppins"/>
              </a:rPr>
              <a:t>-1</a:t>
            </a:r>
            <a:r>
              <a:rPr lang="en-US" sz="1000">
                <a:solidFill>
                  <a:schemeClr val="dk1"/>
                </a:solidFill>
                <a:latin typeface="Poppins"/>
                <a:ea typeface="Poppins"/>
                <a:cs typeface="Poppins"/>
                <a:sym typeface="Poppins"/>
              </a:rPr>
              <a:t> (dark purple) indicate strong negative correlations.</a:t>
            </a:r>
            <a:endParaRPr sz="1000">
              <a:solidFill>
                <a:schemeClr val="dk1"/>
              </a:solidFill>
              <a:latin typeface="Poppins"/>
              <a:ea typeface="Poppins"/>
              <a:cs typeface="Poppins"/>
              <a:sym typeface="Poppins"/>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latin typeface="Poppins"/>
                <a:ea typeface="Poppins"/>
                <a:cs typeface="Poppins"/>
                <a:sym typeface="Poppins"/>
              </a:rPr>
              <a:t>Values near </a:t>
            </a:r>
            <a:r>
              <a:rPr b="1" lang="en-US" sz="1000">
                <a:solidFill>
                  <a:schemeClr val="dk1"/>
                </a:solidFill>
                <a:latin typeface="Poppins"/>
                <a:ea typeface="Poppins"/>
                <a:cs typeface="Poppins"/>
                <a:sym typeface="Poppins"/>
              </a:rPr>
              <a:t>0</a:t>
            </a:r>
            <a:r>
              <a:rPr lang="en-US" sz="1000">
                <a:solidFill>
                  <a:schemeClr val="dk1"/>
                </a:solidFill>
                <a:latin typeface="Poppins"/>
                <a:ea typeface="Poppins"/>
                <a:cs typeface="Poppins"/>
                <a:sym typeface="Poppins"/>
              </a:rPr>
              <a:t> (red/orange) indicate minimal or no correlation.</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000">
                <a:solidFill>
                  <a:schemeClr val="dk1"/>
                </a:solidFill>
                <a:latin typeface="Poppins"/>
                <a:ea typeface="Poppins"/>
                <a:cs typeface="Poppins"/>
                <a:sym typeface="Poppins"/>
              </a:rPr>
              <a:t>High Correlations with Target (</a:t>
            </a:r>
            <a:r>
              <a:rPr b="1" lang="en-US" sz="1000">
                <a:solidFill>
                  <a:srgbClr val="188038"/>
                </a:solidFill>
                <a:latin typeface="Poppins"/>
                <a:ea typeface="Poppins"/>
                <a:cs typeface="Poppins"/>
                <a:sym typeface="Poppins"/>
              </a:rPr>
              <a:t>Category</a:t>
            </a:r>
            <a:r>
              <a:rPr b="1" lang="en-US" sz="1000">
                <a:solidFill>
                  <a:schemeClr val="dk1"/>
                </a:solidFill>
                <a:latin typeface="Poppins"/>
                <a:ea typeface="Poppins"/>
                <a:cs typeface="Poppins"/>
                <a:sym typeface="Poppins"/>
              </a:rPr>
              <a:t>)</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292100" lvl="0" marL="457200" rtl="0" algn="l">
              <a:lnSpc>
                <a:spcPct val="115000"/>
              </a:lnSpc>
              <a:spcBef>
                <a:spcPts val="1200"/>
              </a:spcBef>
              <a:spcAft>
                <a:spcPts val="0"/>
              </a:spcAft>
              <a:buClr>
                <a:schemeClr val="dk1"/>
              </a:buClr>
              <a:buSzPts val="1000"/>
              <a:buChar char="●"/>
            </a:pPr>
            <a:r>
              <a:rPr lang="en-US" sz="1000">
                <a:solidFill>
                  <a:srgbClr val="188038"/>
                </a:solidFill>
                <a:latin typeface="Poppins"/>
                <a:ea typeface="Poppins"/>
                <a:cs typeface="Poppins"/>
                <a:sym typeface="Poppins"/>
              </a:rPr>
              <a:t>hostname_length</a:t>
            </a:r>
            <a:r>
              <a:rPr lang="en-US" sz="1000">
                <a:solidFill>
                  <a:schemeClr val="dk1"/>
                </a:solidFill>
                <a:latin typeface="Poppins"/>
                <a:ea typeface="Poppins"/>
                <a:cs typeface="Poppins"/>
                <a:sym typeface="Poppins"/>
              </a:rPr>
              <a:t> and </a:t>
            </a:r>
            <a:r>
              <a:rPr lang="en-US" sz="1000">
                <a:solidFill>
                  <a:srgbClr val="188038"/>
                </a:solidFill>
                <a:latin typeface="Poppins"/>
                <a:ea typeface="Poppins"/>
                <a:cs typeface="Poppins"/>
                <a:sym typeface="Poppins"/>
              </a:rPr>
              <a:t>count-http</a:t>
            </a:r>
            <a:r>
              <a:rPr lang="en-US" sz="1000">
                <a:solidFill>
                  <a:schemeClr val="dk1"/>
                </a:solidFill>
                <a:latin typeface="Poppins"/>
                <a:ea typeface="Poppins"/>
                <a:cs typeface="Poppins"/>
                <a:sym typeface="Poppins"/>
              </a:rPr>
              <a:t> show strong positive correlations with </a:t>
            </a:r>
            <a:r>
              <a:rPr lang="en-US" sz="1000">
                <a:solidFill>
                  <a:srgbClr val="188038"/>
                </a:solidFill>
                <a:latin typeface="Poppins"/>
                <a:ea typeface="Poppins"/>
                <a:cs typeface="Poppins"/>
                <a:sym typeface="Poppins"/>
              </a:rPr>
              <a:t>Category</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000">
                <a:solidFill>
                  <a:schemeClr val="dk1"/>
                </a:solidFill>
                <a:latin typeface="Poppins"/>
                <a:ea typeface="Poppins"/>
                <a:cs typeface="Poppins"/>
                <a:sym typeface="Poppins"/>
              </a:rPr>
              <a:t>Inter-feature Correlations</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292100" lvl="0" marL="457200" rtl="0" algn="l">
              <a:lnSpc>
                <a:spcPct val="115000"/>
              </a:lnSpc>
              <a:spcBef>
                <a:spcPts val="1200"/>
              </a:spcBef>
              <a:spcAft>
                <a:spcPts val="0"/>
              </a:spcAft>
              <a:buClr>
                <a:schemeClr val="dk1"/>
              </a:buClr>
              <a:buSzPts val="1000"/>
              <a:buChar char="●"/>
            </a:pPr>
            <a:r>
              <a:rPr lang="en-US" sz="1000">
                <a:solidFill>
                  <a:srgbClr val="188038"/>
                </a:solidFill>
                <a:latin typeface="Poppins"/>
                <a:ea typeface="Poppins"/>
                <a:cs typeface="Poppins"/>
                <a:sym typeface="Poppins"/>
              </a:rPr>
              <a:t>hostname_length</a:t>
            </a:r>
            <a:r>
              <a:rPr lang="en-US" sz="1000">
                <a:solidFill>
                  <a:schemeClr val="dk1"/>
                </a:solidFill>
                <a:latin typeface="Poppins"/>
                <a:ea typeface="Poppins"/>
                <a:cs typeface="Poppins"/>
                <a:sym typeface="Poppins"/>
              </a:rPr>
              <a:t> and </a:t>
            </a:r>
            <a:r>
              <a:rPr lang="en-US" sz="1000">
                <a:solidFill>
                  <a:srgbClr val="188038"/>
                </a:solidFill>
                <a:latin typeface="Poppins"/>
                <a:ea typeface="Poppins"/>
                <a:cs typeface="Poppins"/>
                <a:sym typeface="Poppins"/>
              </a:rPr>
              <a:t>count-http</a:t>
            </a:r>
            <a:r>
              <a:rPr lang="en-US" sz="1000">
                <a:solidFill>
                  <a:schemeClr val="dk1"/>
                </a:solidFill>
                <a:latin typeface="Poppins"/>
                <a:ea typeface="Poppins"/>
                <a:cs typeface="Poppins"/>
                <a:sym typeface="Poppins"/>
              </a:rPr>
              <a:t> exhibit a very high correlation (</a:t>
            </a:r>
            <a:r>
              <a:rPr b="1" lang="en-US" sz="1000">
                <a:solidFill>
                  <a:schemeClr val="dk1"/>
                </a:solidFill>
                <a:latin typeface="Poppins"/>
                <a:ea typeface="Poppins"/>
                <a:cs typeface="Poppins"/>
                <a:sym typeface="Poppins"/>
              </a:rPr>
              <a:t>0.86</a:t>
            </a:r>
            <a:r>
              <a:rPr lang="en-US" sz="1000">
                <a:solidFill>
                  <a:schemeClr val="dk1"/>
                </a:solidFill>
                <a:latin typeface="Poppins"/>
                <a:ea typeface="Poppins"/>
                <a:cs typeface="Poppins"/>
                <a:sym typeface="Poppins"/>
              </a:rPr>
              <a:t>), indicating these features are closely related.</a:t>
            </a:r>
            <a:endParaRPr sz="1000">
              <a:solidFill>
                <a:schemeClr val="dk1"/>
              </a:solidFill>
              <a:latin typeface="Poppins"/>
              <a:ea typeface="Poppins"/>
              <a:cs typeface="Poppins"/>
              <a:sym typeface="Poppins"/>
            </a:endParaRPr>
          </a:p>
          <a:p>
            <a:pPr indent="-292100" lvl="0" marL="457200" rtl="0" algn="l">
              <a:lnSpc>
                <a:spcPct val="115000"/>
              </a:lnSpc>
              <a:spcBef>
                <a:spcPts val="0"/>
              </a:spcBef>
              <a:spcAft>
                <a:spcPts val="0"/>
              </a:spcAft>
              <a:buClr>
                <a:schemeClr val="dk1"/>
              </a:buClr>
              <a:buSzPts val="1000"/>
              <a:buChar char="●"/>
            </a:pPr>
            <a:r>
              <a:rPr lang="en-US" sz="1000">
                <a:solidFill>
                  <a:srgbClr val="188038"/>
                </a:solidFill>
                <a:latin typeface="Poppins"/>
                <a:ea typeface="Poppins"/>
                <a:cs typeface="Poppins"/>
                <a:sym typeface="Poppins"/>
              </a:rPr>
              <a:t>url_len</a:t>
            </a:r>
            <a:r>
              <a:rPr lang="en-US" sz="1000">
                <a:solidFill>
                  <a:schemeClr val="dk1"/>
                </a:solidFill>
                <a:latin typeface="Poppins"/>
                <a:ea typeface="Poppins"/>
                <a:cs typeface="Poppins"/>
                <a:sym typeface="Poppins"/>
              </a:rPr>
              <a:t> and </a:t>
            </a:r>
            <a:r>
              <a:rPr lang="en-US" sz="1000">
                <a:solidFill>
                  <a:srgbClr val="188038"/>
                </a:solidFill>
                <a:latin typeface="Poppins"/>
                <a:ea typeface="Poppins"/>
                <a:cs typeface="Poppins"/>
                <a:sym typeface="Poppins"/>
              </a:rPr>
              <a:t>letters</a:t>
            </a:r>
            <a:r>
              <a:rPr lang="en-US" sz="1000">
                <a:solidFill>
                  <a:schemeClr val="dk1"/>
                </a:solidFill>
                <a:latin typeface="Poppins"/>
                <a:ea typeface="Poppins"/>
                <a:cs typeface="Poppins"/>
                <a:sym typeface="Poppins"/>
              </a:rPr>
              <a:t> are also strongly correlated (</a:t>
            </a:r>
            <a:r>
              <a:rPr b="1" lang="en-US" sz="1000">
                <a:solidFill>
                  <a:schemeClr val="dk1"/>
                </a:solidFill>
                <a:latin typeface="Poppins"/>
                <a:ea typeface="Poppins"/>
                <a:cs typeface="Poppins"/>
                <a:sym typeface="Poppins"/>
              </a:rPr>
              <a:t>0.95</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000">
                <a:solidFill>
                  <a:schemeClr val="dk1"/>
                </a:solidFill>
                <a:latin typeface="Poppins"/>
                <a:ea typeface="Poppins"/>
                <a:cs typeface="Poppins"/>
                <a:sym typeface="Poppins"/>
              </a:rPr>
              <a:t>Minimal Correlations</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latin typeface="Poppins"/>
                <a:ea typeface="Poppins"/>
                <a:cs typeface="Poppins"/>
                <a:sym typeface="Poppins"/>
              </a:rPr>
              <a:t>Features like </a:t>
            </a:r>
            <a:r>
              <a:rPr lang="en-US" sz="1000">
                <a:solidFill>
                  <a:srgbClr val="188038"/>
                </a:solidFill>
                <a:latin typeface="Poppins"/>
                <a:ea typeface="Poppins"/>
                <a:cs typeface="Poppins"/>
                <a:sym typeface="Poppins"/>
              </a:rPr>
              <a:t>Shortening_Service</a:t>
            </a:r>
            <a:r>
              <a:rPr lang="en-US" sz="1000">
                <a:solidFill>
                  <a:schemeClr val="dk1"/>
                </a:solidFill>
                <a:latin typeface="Poppins"/>
                <a:ea typeface="Poppins"/>
                <a:cs typeface="Poppins"/>
                <a:sym typeface="Poppins"/>
              </a:rPr>
              <a:t>, </a:t>
            </a:r>
            <a:r>
              <a:rPr lang="en-US" sz="1000">
                <a:solidFill>
                  <a:srgbClr val="188038"/>
                </a:solidFill>
                <a:latin typeface="Poppins"/>
                <a:ea typeface="Poppins"/>
                <a:cs typeface="Poppins"/>
                <a:sym typeface="Poppins"/>
              </a:rPr>
              <a:t>count_embed_domain</a:t>
            </a:r>
            <a:r>
              <a:rPr lang="en-US" sz="1000">
                <a:solidFill>
                  <a:schemeClr val="dk1"/>
                </a:solidFill>
                <a:latin typeface="Poppins"/>
                <a:ea typeface="Poppins"/>
                <a:cs typeface="Poppins"/>
                <a:sym typeface="Poppins"/>
              </a:rPr>
              <a:t>, and </a:t>
            </a:r>
            <a:r>
              <a:rPr lang="en-US" sz="1000">
                <a:solidFill>
                  <a:srgbClr val="188038"/>
                </a:solidFill>
                <a:latin typeface="Poppins"/>
                <a:ea typeface="Poppins"/>
                <a:cs typeface="Poppins"/>
                <a:sym typeface="Poppins"/>
              </a:rPr>
              <a:t>fd_length</a:t>
            </a:r>
            <a:r>
              <a:rPr lang="en-US" sz="1000">
                <a:solidFill>
                  <a:schemeClr val="dk1"/>
                </a:solidFill>
                <a:latin typeface="Poppins"/>
                <a:ea typeface="Poppins"/>
                <a:cs typeface="Poppins"/>
                <a:sym typeface="Poppins"/>
              </a:rPr>
              <a:t> show negligible correlation with </a:t>
            </a:r>
            <a:r>
              <a:rPr lang="en-US" sz="1000">
                <a:solidFill>
                  <a:srgbClr val="188038"/>
                </a:solidFill>
                <a:latin typeface="Poppins"/>
                <a:ea typeface="Poppins"/>
                <a:cs typeface="Poppins"/>
                <a:sym typeface="Poppins"/>
              </a:rPr>
              <a:t>Category</a:t>
            </a:r>
            <a:r>
              <a:rPr lang="en-US" sz="1000">
                <a:solidFill>
                  <a:schemeClr val="dk1"/>
                </a:solidFill>
                <a:latin typeface="Poppins"/>
                <a:ea typeface="Poppins"/>
                <a:cs typeface="Poppins"/>
                <a:sym typeface="Poppins"/>
              </a:rPr>
              <a:t> and other features.</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000">
                <a:solidFill>
                  <a:schemeClr val="dk1"/>
                </a:solidFill>
                <a:latin typeface="Poppins"/>
                <a:ea typeface="Poppins"/>
                <a:cs typeface="Poppins"/>
                <a:sym typeface="Poppins"/>
              </a:rPr>
              <a:t>Negative Correlations</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latin typeface="Poppins"/>
                <a:ea typeface="Poppins"/>
                <a:cs typeface="Poppins"/>
                <a:sym typeface="Poppins"/>
              </a:rPr>
              <a:t>Some features, like </a:t>
            </a:r>
            <a:r>
              <a:rPr lang="en-US" sz="1000">
                <a:solidFill>
                  <a:srgbClr val="188038"/>
                </a:solidFill>
                <a:latin typeface="Poppins"/>
                <a:ea typeface="Poppins"/>
                <a:cs typeface="Poppins"/>
                <a:sym typeface="Poppins"/>
              </a:rPr>
              <a:t>count_dir</a:t>
            </a:r>
            <a:r>
              <a:rPr lang="en-US" sz="1000">
                <a:solidFill>
                  <a:schemeClr val="dk1"/>
                </a:solidFill>
                <a:latin typeface="Poppins"/>
                <a:ea typeface="Poppins"/>
                <a:cs typeface="Poppins"/>
                <a:sym typeface="Poppins"/>
              </a:rPr>
              <a:t>, show weak negative correlations with the </a:t>
            </a:r>
            <a:r>
              <a:rPr lang="en-US" sz="1000">
                <a:solidFill>
                  <a:srgbClr val="188038"/>
                </a:solidFill>
                <a:latin typeface="Poppins"/>
                <a:ea typeface="Poppins"/>
                <a:cs typeface="Poppins"/>
                <a:sym typeface="Poppins"/>
              </a:rPr>
              <a:t>Category</a:t>
            </a:r>
            <a:r>
              <a:rPr lang="en-US"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000">
                <a:solidFill>
                  <a:schemeClr val="dk1"/>
                </a:solidFill>
                <a:latin typeface="Poppins"/>
                <a:ea typeface="Poppins"/>
                <a:cs typeface="Poppins"/>
                <a:sym typeface="Poppins"/>
              </a:rPr>
              <a:t>Visualization Use</a:t>
            </a:r>
            <a:r>
              <a:rPr lang="en-US" sz="1000">
                <a:solidFill>
                  <a:schemeClr val="dk1"/>
                </a:solidFill>
                <a:latin typeface="Poppins"/>
                <a:ea typeface="Poppins"/>
                <a:cs typeface="Poppins"/>
                <a:sym typeface="Poppins"/>
              </a:rPr>
              <a:t>: Helps identify features that are highly correlated (positively or negatively) for further feature selection or engineering.</a:t>
            </a:r>
            <a:endParaRPr sz="10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1" type="body"/>
          </p:nvPr>
        </p:nvSpPr>
        <p:spPr>
          <a:xfrm>
            <a:off x="113453" y="-995041"/>
            <a:ext cx="11573100" cy="724200"/>
          </a:xfrm>
          <a:prstGeom prst="rect">
            <a:avLst/>
          </a:prstGeom>
        </p:spPr>
        <p:txBody>
          <a:bodyPr anchorCtr="0" anchor="ctr" bIns="45675" lIns="45675" spcFirstLastPara="1" rIns="45675" wrap="square" tIns="45675">
            <a:normAutofit lnSpcReduction="20000"/>
          </a:bodyPr>
          <a:lstStyle/>
          <a:p>
            <a:pPr indent="0" lvl="0" marL="0" rtl="0" algn="l">
              <a:spcBef>
                <a:spcPts val="1000"/>
              </a:spcBef>
              <a:spcAft>
                <a:spcPts val="0"/>
              </a:spcAft>
              <a:buNone/>
            </a:pPr>
            <a:r>
              <a:t/>
            </a:r>
            <a:endParaRPr/>
          </a:p>
        </p:txBody>
      </p:sp>
      <p:pic>
        <p:nvPicPr>
          <p:cNvPr id="263" name="Google Shape;263;p35"/>
          <p:cNvPicPr preferRelativeResize="0"/>
          <p:nvPr/>
        </p:nvPicPr>
        <p:blipFill>
          <a:blip r:embed="rId3">
            <a:alphaModFix/>
          </a:blip>
          <a:stretch>
            <a:fillRect/>
          </a:stretch>
        </p:blipFill>
        <p:spPr>
          <a:xfrm>
            <a:off x="4118912" y="933875"/>
            <a:ext cx="6598476" cy="5289550"/>
          </a:xfrm>
          <a:prstGeom prst="rect">
            <a:avLst/>
          </a:prstGeom>
          <a:noFill/>
          <a:ln>
            <a:noFill/>
          </a:ln>
        </p:spPr>
      </p:pic>
      <p:sp>
        <p:nvSpPr>
          <p:cNvPr id="264" name="Google Shape;264;p35"/>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Correlation between Features and Target Variable</a:t>
            </a:r>
            <a:endParaRPr/>
          </a:p>
        </p:txBody>
      </p:sp>
      <p:sp>
        <p:nvSpPr>
          <p:cNvPr id="265" name="Google Shape;265;p35"/>
          <p:cNvSpPr txBox="1"/>
          <p:nvPr/>
        </p:nvSpPr>
        <p:spPr>
          <a:xfrm>
            <a:off x="259525" y="732175"/>
            <a:ext cx="3978900" cy="534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latin typeface="Poppins"/>
                <a:ea typeface="Poppins"/>
                <a:cs typeface="Poppins"/>
                <a:sym typeface="Poppins"/>
              </a:rPr>
              <a:t>Purpose</a:t>
            </a:r>
            <a:r>
              <a:rPr lang="en-US" sz="1200">
                <a:solidFill>
                  <a:schemeClr val="dk1"/>
                </a:solidFill>
                <a:latin typeface="Poppins"/>
                <a:ea typeface="Poppins"/>
                <a:cs typeface="Poppins"/>
                <a:sym typeface="Poppins"/>
              </a:rPr>
              <a:t>: The chart shows the correlation coefficients of different features with the target variable (Category).</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b="1" lang="en-US" sz="1200">
                <a:solidFill>
                  <a:schemeClr val="dk1"/>
                </a:solidFill>
                <a:latin typeface="Poppins"/>
                <a:ea typeface="Poppins"/>
                <a:cs typeface="Poppins"/>
                <a:sym typeface="Poppins"/>
              </a:rPr>
              <a:t>Feature Ranking</a:t>
            </a:r>
            <a:r>
              <a:rPr lang="en-US" sz="1200">
                <a:solidFill>
                  <a:schemeClr val="dk1"/>
                </a:solidFill>
                <a:latin typeface="Poppins"/>
                <a:ea typeface="Poppins"/>
                <a:cs typeface="Poppins"/>
                <a:sym typeface="Poppins"/>
              </a:rPr>
              <a:t>: Features are ranked based on their correlation values, from highest to lowest.</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b="1" lang="en-US" sz="1200">
                <a:solidFill>
                  <a:schemeClr val="dk1"/>
                </a:solidFill>
                <a:latin typeface="Poppins"/>
                <a:ea typeface="Poppins"/>
                <a:cs typeface="Poppins"/>
                <a:sym typeface="Poppins"/>
              </a:rPr>
              <a:t>Strong Positive Correlations</a:t>
            </a:r>
            <a:r>
              <a:rPr lang="en-US"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304800" lvl="0" marL="457200" rtl="0" algn="l">
              <a:lnSpc>
                <a:spcPct val="115000"/>
              </a:lnSpc>
              <a:spcBef>
                <a:spcPts val="1200"/>
              </a:spcBef>
              <a:spcAft>
                <a:spcPts val="0"/>
              </a:spcAft>
              <a:buClr>
                <a:schemeClr val="dk1"/>
              </a:buClr>
              <a:buSzPts val="1200"/>
              <a:buChar char="●"/>
            </a:pPr>
            <a:r>
              <a:rPr lang="en-US" sz="1200">
                <a:solidFill>
                  <a:srgbClr val="188038"/>
                </a:solidFill>
                <a:latin typeface="Poppins"/>
                <a:ea typeface="Poppins"/>
                <a:cs typeface="Poppins"/>
                <a:sym typeface="Poppins"/>
              </a:rPr>
              <a:t>hostname_length</a:t>
            </a:r>
            <a:r>
              <a:rPr lang="en-US" sz="1200">
                <a:solidFill>
                  <a:schemeClr val="dk1"/>
                </a:solidFill>
                <a:latin typeface="Poppins"/>
                <a:ea typeface="Poppins"/>
                <a:cs typeface="Poppins"/>
                <a:sym typeface="Poppins"/>
              </a:rPr>
              <a:t> has the highest positive correlation.</a:t>
            </a:r>
            <a:endParaRPr sz="1200">
              <a:solidFill>
                <a:schemeClr val="dk1"/>
              </a:solidFill>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latin typeface="Poppins"/>
                <a:ea typeface="Poppins"/>
                <a:cs typeface="Poppins"/>
                <a:sym typeface="Poppins"/>
              </a:rPr>
              <a:t>Followed by </a:t>
            </a:r>
            <a:r>
              <a:rPr lang="en-US" sz="1200">
                <a:solidFill>
                  <a:srgbClr val="188038"/>
                </a:solidFill>
                <a:latin typeface="Poppins"/>
                <a:ea typeface="Poppins"/>
                <a:cs typeface="Poppins"/>
                <a:sym typeface="Poppins"/>
              </a:rPr>
              <a:t>count-http</a:t>
            </a:r>
            <a:r>
              <a:rPr lang="en-US" sz="1200">
                <a:solidFill>
                  <a:schemeClr val="dk1"/>
                </a:solidFill>
                <a:latin typeface="Poppins"/>
                <a:ea typeface="Poppins"/>
                <a:cs typeface="Poppins"/>
                <a:sym typeface="Poppins"/>
              </a:rPr>
              <a:t> and </a:t>
            </a:r>
            <a:r>
              <a:rPr lang="en-US" sz="1200">
                <a:solidFill>
                  <a:srgbClr val="188038"/>
                </a:solidFill>
                <a:latin typeface="Poppins"/>
                <a:ea typeface="Poppins"/>
                <a:cs typeface="Poppins"/>
                <a:sym typeface="Poppins"/>
              </a:rPr>
              <a:t>count-www</a:t>
            </a:r>
            <a:r>
              <a:rPr lang="en-US"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200">
                <a:solidFill>
                  <a:schemeClr val="dk1"/>
                </a:solidFill>
                <a:latin typeface="Poppins"/>
                <a:ea typeface="Poppins"/>
                <a:cs typeface="Poppins"/>
                <a:sym typeface="Poppins"/>
              </a:rPr>
              <a:t>Strong Negative Correlation</a:t>
            </a:r>
            <a:r>
              <a:rPr lang="en-US"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304800" lvl="0" marL="457200" rtl="0" algn="l">
              <a:lnSpc>
                <a:spcPct val="115000"/>
              </a:lnSpc>
              <a:spcBef>
                <a:spcPts val="1200"/>
              </a:spcBef>
              <a:spcAft>
                <a:spcPts val="0"/>
              </a:spcAft>
              <a:buClr>
                <a:schemeClr val="dk1"/>
              </a:buClr>
              <a:buSzPts val="1200"/>
              <a:buChar char="●"/>
            </a:pPr>
            <a:r>
              <a:rPr lang="en-US" sz="1200">
                <a:solidFill>
                  <a:srgbClr val="188038"/>
                </a:solidFill>
                <a:latin typeface="Poppins"/>
                <a:ea typeface="Poppins"/>
                <a:cs typeface="Poppins"/>
                <a:sym typeface="Poppins"/>
              </a:rPr>
              <a:t>count_dir</a:t>
            </a:r>
            <a:r>
              <a:rPr lang="en-US" sz="1200">
                <a:solidFill>
                  <a:schemeClr val="dk1"/>
                </a:solidFill>
                <a:latin typeface="Poppins"/>
                <a:ea typeface="Poppins"/>
                <a:cs typeface="Poppins"/>
                <a:sym typeface="Poppins"/>
              </a:rPr>
              <a:t> exhibits the strongest negative correlation with the target.</a:t>
            </a:r>
            <a:endParaRPr sz="12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200">
                <a:solidFill>
                  <a:schemeClr val="dk1"/>
                </a:solidFill>
                <a:latin typeface="Poppins"/>
                <a:ea typeface="Poppins"/>
                <a:cs typeface="Poppins"/>
                <a:sym typeface="Poppins"/>
              </a:rPr>
              <a:t>Minimal Correlations</a:t>
            </a:r>
            <a:r>
              <a:rPr lang="en-US"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latin typeface="Poppins"/>
                <a:ea typeface="Poppins"/>
                <a:cs typeface="Poppins"/>
                <a:sym typeface="Poppins"/>
              </a:rPr>
              <a:t>Features like </a:t>
            </a:r>
            <a:r>
              <a:rPr lang="en-US" sz="1200">
                <a:solidFill>
                  <a:srgbClr val="188038"/>
                </a:solidFill>
                <a:latin typeface="Poppins"/>
                <a:ea typeface="Poppins"/>
                <a:cs typeface="Poppins"/>
                <a:sym typeface="Poppins"/>
              </a:rPr>
              <a:t>fd_length</a:t>
            </a:r>
            <a:r>
              <a:rPr lang="en-US" sz="1200">
                <a:solidFill>
                  <a:schemeClr val="dk1"/>
                </a:solidFill>
                <a:latin typeface="Poppins"/>
                <a:ea typeface="Poppins"/>
                <a:cs typeface="Poppins"/>
                <a:sym typeface="Poppins"/>
              </a:rPr>
              <a:t> and </a:t>
            </a:r>
            <a:r>
              <a:rPr lang="en-US" sz="1200">
                <a:solidFill>
                  <a:srgbClr val="188038"/>
                </a:solidFill>
                <a:latin typeface="Poppins"/>
                <a:ea typeface="Poppins"/>
                <a:cs typeface="Poppins"/>
                <a:sym typeface="Poppins"/>
              </a:rPr>
              <a:t>count%</a:t>
            </a:r>
            <a:r>
              <a:rPr lang="en-US" sz="1200">
                <a:solidFill>
                  <a:schemeClr val="dk1"/>
                </a:solidFill>
                <a:latin typeface="Poppins"/>
                <a:ea typeface="Poppins"/>
                <a:cs typeface="Poppins"/>
                <a:sym typeface="Poppins"/>
              </a:rPr>
              <a:t> have correlation values near zero, indicating little to no relationship with the target.</a:t>
            </a:r>
            <a:endParaRPr sz="12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b="1" lang="en-US" sz="1200">
                <a:solidFill>
                  <a:schemeClr val="dk1"/>
                </a:solidFill>
                <a:latin typeface="Poppins"/>
                <a:ea typeface="Poppins"/>
                <a:cs typeface="Poppins"/>
                <a:sym typeface="Poppins"/>
              </a:rPr>
              <a:t>Interpretation</a:t>
            </a:r>
            <a:r>
              <a:rPr lang="en-US" sz="1200">
                <a:solidFill>
                  <a:schemeClr val="dk1"/>
                </a:solidFill>
                <a:latin typeface="Poppins"/>
                <a:ea typeface="Poppins"/>
                <a:cs typeface="Poppins"/>
                <a:sym typeface="Poppins"/>
              </a:rPr>
              <a:t>: Positive correlations indicate a direct relationship, while negative correlations indicate an inverse relationship with the target.</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3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6"/>
          <p:cNvPicPr preferRelativeResize="0"/>
          <p:nvPr/>
        </p:nvPicPr>
        <p:blipFill>
          <a:blip r:embed="rId3">
            <a:alphaModFix/>
          </a:blip>
          <a:stretch>
            <a:fillRect/>
          </a:stretch>
        </p:blipFill>
        <p:spPr>
          <a:xfrm>
            <a:off x="5301075" y="1198600"/>
            <a:ext cx="6097850" cy="4460800"/>
          </a:xfrm>
          <a:prstGeom prst="rect">
            <a:avLst/>
          </a:prstGeom>
          <a:noFill/>
          <a:ln>
            <a:noFill/>
          </a:ln>
        </p:spPr>
      </p:pic>
      <p:sp>
        <p:nvSpPr>
          <p:cNvPr id="271" name="Google Shape;271;p36"/>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PCA Analysis</a:t>
            </a:r>
            <a:endParaRPr/>
          </a:p>
        </p:txBody>
      </p:sp>
      <p:sp>
        <p:nvSpPr>
          <p:cNvPr id="272" name="Google Shape;272;p36"/>
          <p:cNvSpPr txBox="1"/>
          <p:nvPr/>
        </p:nvSpPr>
        <p:spPr>
          <a:xfrm>
            <a:off x="358350" y="988125"/>
            <a:ext cx="4584300" cy="53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700">
                <a:solidFill>
                  <a:schemeClr val="dk1"/>
                </a:solidFill>
                <a:latin typeface="Poppins"/>
                <a:ea typeface="Poppins"/>
                <a:cs typeface="Poppins"/>
                <a:sym typeface="Poppins"/>
              </a:rPr>
              <a:t>PCA (First Two Principal Components)</a:t>
            </a:r>
            <a:endParaRPr b="1" sz="1700">
              <a:solidFill>
                <a:schemeClr val="dk1"/>
              </a:solidFill>
              <a:latin typeface="Poppins"/>
              <a:ea typeface="Poppins"/>
              <a:cs typeface="Poppins"/>
              <a:sym typeface="Poppins"/>
            </a:endParaRPr>
          </a:p>
          <a:p>
            <a:pPr indent="-323850" lvl="0" marL="457200" rtl="0" algn="l">
              <a:lnSpc>
                <a:spcPct val="115000"/>
              </a:lnSpc>
              <a:spcBef>
                <a:spcPts val="1200"/>
              </a:spcBef>
              <a:spcAft>
                <a:spcPts val="0"/>
              </a:spcAft>
              <a:buClr>
                <a:schemeClr val="dk1"/>
              </a:buClr>
              <a:buSzPts val="1500"/>
              <a:buAutoNum type="arabicPeriod"/>
            </a:pPr>
            <a:r>
              <a:rPr b="1" lang="en-US" sz="1500">
                <a:solidFill>
                  <a:schemeClr val="dk1"/>
                </a:solidFill>
                <a:latin typeface="Poppins"/>
                <a:ea typeface="Poppins"/>
                <a:cs typeface="Poppins"/>
                <a:sym typeface="Poppins"/>
              </a:rPr>
              <a:t>Purpose</a:t>
            </a:r>
            <a:r>
              <a:rPr lang="en-US" sz="1500">
                <a:solidFill>
                  <a:schemeClr val="dk1"/>
                </a:solidFill>
                <a:latin typeface="Poppins"/>
                <a:ea typeface="Poppins"/>
                <a:cs typeface="Poppins"/>
                <a:sym typeface="Poppins"/>
              </a:rPr>
              <a:t>: Projects high-dimensional data onto two principal components to visualize variance.</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latin typeface="Poppins"/>
                <a:ea typeface="Poppins"/>
                <a:cs typeface="Poppins"/>
                <a:sym typeface="Poppins"/>
              </a:rPr>
              <a:t>Category Representation</a:t>
            </a:r>
            <a:r>
              <a:rPr lang="en-US" sz="1500">
                <a:solidFill>
                  <a:schemeClr val="dk1"/>
                </a:solidFill>
                <a:latin typeface="Poppins"/>
                <a:ea typeface="Poppins"/>
                <a:cs typeface="Poppins"/>
                <a:sym typeface="Poppins"/>
              </a:rPr>
              <a:t>: Data points are color-coded based on two categories (0 and 1).</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latin typeface="Poppins"/>
                <a:ea typeface="Poppins"/>
                <a:cs typeface="Poppins"/>
                <a:sym typeface="Poppins"/>
              </a:rPr>
              <a:t>Data Spread</a:t>
            </a:r>
            <a:r>
              <a:rPr lang="en-US" sz="1500">
                <a:solidFill>
                  <a:schemeClr val="dk1"/>
                </a:solidFill>
                <a:latin typeface="Poppins"/>
                <a:ea typeface="Poppins"/>
                <a:cs typeface="Poppins"/>
                <a:sym typeface="Poppins"/>
              </a:rPr>
              <a:t>: The majority of the data is concentrated near the origin, with a gradual spread along Principal Component 1.</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latin typeface="Poppins"/>
                <a:ea typeface="Poppins"/>
                <a:cs typeface="Poppins"/>
                <a:sym typeface="Poppins"/>
              </a:rPr>
              <a:t>Clustering Insight</a:t>
            </a:r>
            <a:r>
              <a:rPr lang="en-US" sz="1500">
                <a:solidFill>
                  <a:schemeClr val="dk1"/>
                </a:solidFill>
                <a:latin typeface="Poppins"/>
                <a:ea typeface="Poppins"/>
                <a:cs typeface="Poppins"/>
                <a:sym typeface="Poppins"/>
              </a:rPr>
              <a:t>: Shows partial separation between the two categories, though significant overlap suggests possible similarity or noise in the dataset.</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latin typeface="Poppins"/>
                <a:ea typeface="Poppins"/>
                <a:cs typeface="Poppins"/>
                <a:sym typeface="Poppins"/>
              </a:rPr>
              <a:t>Analysis Utility</a:t>
            </a:r>
            <a:r>
              <a:rPr lang="en-US" sz="1500">
                <a:solidFill>
                  <a:schemeClr val="dk1"/>
                </a:solidFill>
                <a:latin typeface="Poppins"/>
                <a:ea typeface="Poppins"/>
                <a:cs typeface="Poppins"/>
                <a:sym typeface="Poppins"/>
              </a:rPr>
              <a:t>: Useful for identifying inherent separability or relationships between the two categories in a lower-dimensional space.</a:t>
            </a:r>
            <a:endParaRPr sz="15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blip>
          <a:stretch>
            <a:fillRect/>
          </a:stretch>
        </p:blipFill>
        <p:spPr>
          <a:xfrm>
            <a:off x="5156000" y="1421025"/>
            <a:ext cx="5923300" cy="4333100"/>
          </a:xfrm>
          <a:prstGeom prst="rect">
            <a:avLst/>
          </a:prstGeom>
          <a:noFill/>
          <a:ln>
            <a:noFill/>
          </a:ln>
        </p:spPr>
      </p:pic>
      <p:sp>
        <p:nvSpPr>
          <p:cNvPr id="278" name="Google Shape;278;p37"/>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K-Means Clustering</a:t>
            </a:r>
            <a:endParaRPr/>
          </a:p>
        </p:txBody>
      </p:sp>
      <p:sp>
        <p:nvSpPr>
          <p:cNvPr id="279" name="Google Shape;279;p37"/>
          <p:cNvSpPr txBox="1"/>
          <p:nvPr/>
        </p:nvSpPr>
        <p:spPr>
          <a:xfrm>
            <a:off x="349100" y="844375"/>
            <a:ext cx="4806900" cy="57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solidFill>
                  <a:schemeClr val="dk1"/>
                </a:solidFill>
                <a:latin typeface="Poppins"/>
                <a:ea typeface="Poppins"/>
                <a:cs typeface="Poppins"/>
                <a:sym typeface="Poppins"/>
              </a:rPr>
              <a:t>KMeans Clustering (3 Clusters)</a:t>
            </a:r>
            <a:endParaRPr b="1" sz="1600">
              <a:solidFill>
                <a:schemeClr val="dk1"/>
              </a:solidFill>
              <a:latin typeface="Poppins"/>
              <a:ea typeface="Poppins"/>
              <a:cs typeface="Poppins"/>
              <a:sym typeface="Poppins"/>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latin typeface="Poppins"/>
                <a:ea typeface="Poppins"/>
                <a:cs typeface="Poppins"/>
                <a:sym typeface="Poppins"/>
              </a:rPr>
              <a:t>Purpose</a:t>
            </a:r>
            <a:r>
              <a:rPr lang="en-US">
                <a:solidFill>
                  <a:schemeClr val="dk1"/>
                </a:solidFill>
                <a:latin typeface="Poppins"/>
                <a:ea typeface="Poppins"/>
                <a:cs typeface="Poppins"/>
                <a:sym typeface="Poppins"/>
              </a:rPr>
              <a:t>: Demonstrates KMeans clustering applied to the PCA-reduced data to identify group patterns.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latin typeface="Poppins"/>
                <a:ea typeface="Poppins"/>
                <a:cs typeface="Poppins"/>
                <a:sym typeface="Poppins"/>
              </a:rPr>
              <a:t>Cluster Distribution</a:t>
            </a:r>
            <a:r>
              <a:rPr lang="en-US">
                <a:solidFill>
                  <a:schemeClr val="dk1"/>
                </a:solidFill>
                <a:latin typeface="Poppins"/>
                <a:ea typeface="Poppins"/>
                <a:cs typeface="Poppins"/>
                <a:sym typeface="Poppins"/>
              </a:rPr>
              <a:t>: Data is segmented into three clusters (0, 1, and 2), shown with distinct colors.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latin typeface="Poppins"/>
                <a:ea typeface="Poppins"/>
                <a:cs typeface="Poppins"/>
                <a:sym typeface="Poppins"/>
              </a:rPr>
              <a:t>Cluster Formation</a:t>
            </a:r>
            <a:r>
              <a:rPr lang="en-US">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US">
                <a:solidFill>
                  <a:schemeClr val="dk1"/>
                </a:solidFill>
                <a:latin typeface="Poppins"/>
                <a:ea typeface="Poppins"/>
                <a:cs typeface="Poppins"/>
                <a:sym typeface="Poppins"/>
              </a:rPr>
              <a:t>Cluster 0 (black) covers dense regions around the origin.</a:t>
            </a:r>
            <a:endParaRPr>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US">
                <a:solidFill>
                  <a:schemeClr val="dk1"/>
                </a:solidFill>
                <a:latin typeface="Poppins"/>
                <a:ea typeface="Poppins"/>
                <a:cs typeface="Poppins"/>
                <a:sym typeface="Poppins"/>
              </a:rPr>
              <a:t>Cluster 1 (green) forms around the periphery of the dense region.</a:t>
            </a:r>
            <a:endParaRPr>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US">
                <a:solidFill>
                  <a:schemeClr val="dk1"/>
                </a:solidFill>
                <a:latin typeface="Poppins"/>
                <a:ea typeface="Poppins"/>
                <a:cs typeface="Poppins"/>
                <a:sym typeface="Poppins"/>
              </a:rPr>
              <a:t>Cluster 2 (gray) spans more dispersed areas.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latin typeface="Poppins"/>
                <a:ea typeface="Poppins"/>
                <a:cs typeface="Poppins"/>
                <a:sym typeface="Poppins"/>
              </a:rPr>
              <a:t>Overlapping Regions</a:t>
            </a:r>
            <a:r>
              <a:rPr lang="en-US">
                <a:solidFill>
                  <a:schemeClr val="dk1"/>
                </a:solidFill>
                <a:latin typeface="Poppins"/>
                <a:ea typeface="Poppins"/>
                <a:cs typeface="Poppins"/>
                <a:sym typeface="Poppins"/>
              </a:rPr>
              <a:t>: Overlap exists between clusters, particularly in densely packed areas, indicating potential challenges in clustering effectiveness.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latin typeface="Poppins"/>
                <a:ea typeface="Poppins"/>
                <a:cs typeface="Poppins"/>
                <a:sym typeface="Poppins"/>
              </a:rPr>
              <a:t>Application Insight</a:t>
            </a:r>
            <a:r>
              <a:rPr lang="en-US">
                <a:solidFill>
                  <a:schemeClr val="dk1"/>
                </a:solidFill>
                <a:latin typeface="Poppins"/>
                <a:ea typeface="Poppins"/>
                <a:cs typeface="Poppins"/>
                <a:sym typeface="Poppins"/>
              </a:rPr>
              <a:t>: The clustering provides an unsupervised approach to group similar data points, which can be compared with the original categories for evaluation.</a:t>
            </a:r>
            <a:endParaRPr>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38"/>
          <p:cNvGrpSpPr/>
          <p:nvPr/>
        </p:nvGrpSpPr>
        <p:grpSpPr>
          <a:xfrm>
            <a:off x="0" y="-68600"/>
            <a:ext cx="12192256" cy="921252"/>
            <a:chOff x="0" y="0"/>
            <a:chExt cx="12409421" cy="1030137"/>
          </a:xfrm>
        </p:grpSpPr>
        <p:sp>
          <p:nvSpPr>
            <p:cNvPr id="285" name="Google Shape;285;p38"/>
            <p:cNvSpPr/>
            <p:nvPr/>
          </p:nvSpPr>
          <p:spPr>
            <a:xfrm>
              <a:off x="0" y="0"/>
              <a:ext cx="12409421" cy="881974"/>
            </a:xfrm>
            <a:prstGeom prst="rect">
              <a:avLst/>
            </a:prstGeom>
            <a:solidFill>
              <a:srgbClr val="000000"/>
            </a:solid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6" name="Google Shape;286;p38"/>
            <p:cNvSpPr txBox="1"/>
            <p:nvPr/>
          </p:nvSpPr>
          <p:spPr>
            <a:xfrm>
              <a:off x="0" y="0"/>
              <a:ext cx="12409421" cy="1030137"/>
            </a:xfrm>
            <a:prstGeom prst="rect">
              <a:avLst/>
            </a:prstGeom>
            <a:solidFill>
              <a:srgbClr val="C92004"/>
            </a:solidFill>
            <a:ln>
              <a:noFill/>
            </a:ln>
          </p:spPr>
          <p:txBody>
            <a:bodyPr anchorCtr="0" anchor="t" bIns="91400" lIns="91400" spcFirstLastPara="1" rIns="91400" wrap="square" tIns="91400">
              <a:noAutofit/>
            </a:bodyPr>
            <a:lstStyle/>
            <a:p>
              <a:pPr indent="0" lvl="0" marL="0" marR="0" rtl="0" algn="ctr">
                <a:lnSpc>
                  <a:spcPct val="90000"/>
                </a:lnSpc>
                <a:spcBef>
                  <a:spcPts val="0"/>
                </a:spcBef>
                <a:spcAft>
                  <a:spcPts val="0"/>
                </a:spcAft>
                <a:buClr>
                  <a:srgbClr val="FFFFFF"/>
                </a:buClr>
                <a:buSzPts val="5400"/>
                <a:buFont typeface="Arial Rounded"/>
                <a:buNone/>
              </a:pPr>
              <a:r>
                <a:rPr b="1" i="0" lang="en-US" sz="5400" u="none" cap="none" strike="noStrike">
                  <a:solidFill>
                    <a:srgbClr val="FFFFFF"/>
                  </a:solidFill>
                  <a:latin typeface="Arial Rounded"/>
                  <a:ea typeface="Arial Rounded"/>
                  <a:cs typeface="Arial Rounded"/>
                  <a:sym typeface="Arial Rounded"/>
                </a:rPr>
                <a:t>Methodology</a:t>
              </a:r>
              <a:endParaRPr/>
            </a:p>
          </p:txBody>
        </p:sp>
      </p:grpSp>
      <p:pic>
        <p:nvPicPr>
          <p:cNvPr descr="Untitled (3).png" id="287" name="Google Shape;287;p38"/>
          <p:cNvPicPr preferRelativeResize="0"/>
          <p:nvPr/>
        </p:nvPicPr>
        <p:blipFill rotWithShape="1">
          <a:blip r:embed="rId3">
            <a:alphaModFix/>
          </a:blip>
          <a:srcRect b="0" l="0" r="0" t="0"/>
          <a:stretch/>
        </p:blipFill>
        <p:spPr>
          <a:xfrm>
            <a:off x="0" y="915334"/>
            <a:ext cx="12192001" cy="5871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9"/>
          <p:cNvGrpSpPr/>
          <p:nvPr/>
        </p:nvGrpSpPr>
        <p:grpSpPr>
          <a:xfrm>
            <a:off x="0" y="0"/>
            <a:ext cx="12192547" cy="972769"/>
            <a:chOff x="0" y="0"/>
            <a:chExt cx="12679437" cy="1052552"/>
          </a:xfrm>
        </p:grpSpPr>
        <p:sp>
          <p:nvSpPr>
            <p:cNvPr id="293" name="Google Shape;293;p39"/>
            <p:cNvSpPr/>
            <p:nvPr/>
          </p:nvSpPr>
          <p:spPr>
            <a:xfrm>
              <a:off x="0" y="0"/>
              <a:ext cx="12679437" cy="901165"/>
            </a:xfrm>
            <a:prstGeom prst="rect">
              <a:avLst/>
            </a:prstGeom>
            <a:solidFill>
              <a:srgbClr val="000000"/>
            </a:solid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4" name="Google Shape;294;p39"/>
            <p:cNvSpPr txBox="1"/>
            <p:nvPr/>
          </p:nvSpPr>
          <p:spPr>
            <a:xfrm>
              <a:off x="0" y="0"/>
              <a:ext cx="12679437" cy="1052552"/>
            </a:xfrm>
            <a:prstGeom prst="rect">
              <a:avLst/>
            </a:prstGeom>
            <a:solidFill>
              <a:srgbClr val="C92004"/>
            </a:solidFill>
            <a:ln>
              <a:noFill/>
            </a:ln>
          </p:spPr>
          <p:txBody>
            <a:bodyPr anchorCtr="0" anchor="t" bIns="91400" lIns="91400" spcFirstLastPara="1" rIns="91400" wrap="square" tIns="91400">
              <a:noAutofit/>
            </a:bodyPr>
            <a:lstStyle/>
            <a:p>
              <a:pPr indent="0" lvl="0" marL="0" marR="0" rtl="0" algn="ctr">
                <a:lnSpc>
                  <a:spcPct val="90000"/>
                </a:lnSpc>
                <a:spcBef>
                  <a:spcPts val="0"/>
                </a:spcBef>
                <a:spcAft>
                  <a:spcPts val="0"/>
                </a:spcAft>
                <a:buClr>
                  <a:srgbClr val="FFFFFF"/>
                </a:buClr>
                <a:buSzPts val="5400"/>
                <a:buFont typeface="Arial Rounded"/>
                <a:buNone/>
              </a:pPr>
              <a:r>
                <a:rPr b="1" i="0" lang="en-US" sz="5400" u="none" cap="none" strike="noStrike">
                  <a:solidFill>
                    <a:srgbClr val="FFFFFF"/>
                  </a:solidFill>
                  <a:latin typeface="Arial Rounded"/>
                  <a:ea typeface="Arial Rounded"/>
                  <a:cs typeface="Arial Rounded"/>
                  <a:sym typeface="Arial Rounded"/>
                </a:rPr>
                <a:t>Lexical Features Used:</a:t>
              </a:r>
              <a:endParaRPr/>
            </a:p>
          </p:txBody>
        </p:sp>
      </p:grpSp>
      <p:sp>
        <p:nvSpPr>
          <p:cNvPr id="295" name="Google Shape;295;p39"/>
          <p:cNvSpPr txBox="1"/>
          <p:nvPr/>
        </p:nvSpPr>
        <p:spPr>
          <a:xfrm>
            <a:off x="314400" y="1121644"/>
            <a:ext cx="11563200" cy="515585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Length of url</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"http"</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percent</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question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hyphen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equal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Length of hostname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https</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www</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dot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atrate "@"</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Number of directories</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number of embedded url</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Length of First directory</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digits</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Count of letters</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Use of shortening url services</a:t>
            </a:r>
            <a:endParaRPr/>
          </a:p>
          <a:p>
            <a:pPr indent="-336550" lvl="0" marL="457200" marR="0" rtl="0" algn="l">
              <a:lnSpc>
                <a:spcPct val="100000"/>
              </a:lnSpc>
              <a:spcBef>
                <a:spcPts val="0"/>
              </a:spcBef>
              <a:spcAft>
                <a:spcPts val="0"/>
              </a:spcAft>
              <a:buClr>
                <a:srgbClr val="000000"/>
              </a:buClr>
              <a:buSzPts val="1300"/>
              <a:buFont typeface="Poppins"/>
              <a:buAutoNum type="arabicPeriod"/>
            </a:pPr>
            <a:r>
              <a:rPr b="1" i="0" lang="en-US" sz="1300" u="none" cap="none" strike="noStrike">
                <a:solidFill>
                  <a:srgbClr val="000000"/>
                </a:solidFill>
                <a:latin typeface="Poppins"/>
                <a:ea typeface="Poppins"/>
                <a:cs typeface="Poppins"/>
                <a:sym typeface="Poppins"/>
              </a:rPr>
              <a:t>Url containing ip address</a:t>
            </a:r>
            <a:endParaRPr b="1" i="0" sz="1400" u="none" cap="none" strike="noStrike">
              <a:solidFill>
                <a:srgbClr val="000000"/>
              </a:solidFill>
              <a:latin typeface="Arial"/>
              <a:ea typeface="Arial"/>
              <a:cs typeface="Arial"/>
              <a:sym typeface="Arial"/>
            </a:endParaRPr>
          </a:p>
        </p:txBody>
      </p:sp>
      <p:pic>
        <p:nvPicPr>
          <p:cNvPr descr="Google Shape;337;g24de996dbbc_1_1" id="296" name="Google Shape;296;p39"/>
          <p:cNvPicPr preferRelativeResize="0"/>
          <p:nvPr/>
        </p:nvPicPr>
        <p:blipFill rotWithShape="1">
          <a:blip r:embed="rId3">
            <a:alphaModFix/>
          </a:blip>
          <a:srcRect b="0" l="0" r="0" t="0"/>
          <a:stretch/>
        </p:blipFill>
        <p:spPr>
          <a:xfrm>
            <a:off x="4588587" y="1947862"/>
            <a:ext cx="7058026" cy="2962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nvSpPr>
        <p:spPr>
          <a:xfrm>
            <a:off x="232025" y="721899"/>
            <a:ext cx="6058800" cy="3858373"/>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500"/>
              <a:buFont typeface="Poppins"/>
              <a:buNone/>
            </a:pPr>
            <a:r>
              <a:t/>
            </a:r>
            <a:endParaRPr b="0" i="0" sz="15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500"/>
              <a:buFont typeface="Poppins"/>
              <a:buNone/>
            </a:pPr>
            <a:r>
              <a:rPr b="1" i="0" lang="en-US" sz="1500" u="none" cap="none" strike="noStrike">
                <a:solidFill>
                  <a:srgbClr val="000000"/>
                </a:solidFill>
                <a:latin typeface="Poppins"/>
                <a:ea typeface="Poppins"/>
                <a:cs typeface="Poppins"/>
                <a:sym typeface="Poppins"/>
              </a:rPr>
              <a:t>Decision Tree :</a:t>
            </a:r>
            <a:endParaRPr/>
          </a:p>
          <a:p>
            <a:pPr indent="0" lvl="0" marL="0" marR="0" rtl="0" algn="l">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342900" lvl="0" marL="457200" marR="0" rtl="0" algn="just">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Poppins"/>
                <a:ea typeface="Poppins"/>
                <a:cs typeface="Poppins"/>
                <a:sym typeface="Poppins"/>
              </a:rPr>
              <a:t>A Decision Tree is a machine learning model that uses a tree-like structure to make decisions or predictions.</a:t>
            </a:r>
            <a:endParaRPr/>
          </a:p>
          <a:p>
            <a:pPr indent="-342900" lvl="0" marL="457200" marR="0" rtl="0" algn="just">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Poppins"/>
                <a:ea typeface="Poppins"/>
                <a:cs typeface="Poppins"/>
                <a:sym typeface="Poppins"/>
              </a:rPr>
              <a:t>It splits the data into subsets based on the most important attributes at each level, leading to a final decision at the leaf nodes. </a:t>
            </a:r>
            <a:endParaRPr/>
          </a:p>
          <a:p>
            <a:pPr indent="-342900" lvl="0" marL="457200" marR="0" rtl="0" algn="just">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Poppins"/>
                <a:ea typeface="Poppins"/>
                <a:cs typeface="Poppins"/>
                <a:sym typeface="Poppins"/>
              </a:rPr>
              <a:t>It’s a transparent and interpretable algorithm used for classification and regression tasks and is especially useful when you want to understand and visualize the decision making process of the model.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302" name="Google Shape;302;p40"/>
          <p:cNvSpPr txBox="1"/>
          <p:nvPr/>
        </p:nvSpPr>
        <p:spPr>
          <a:xfrm>
            <a:off x="7764099" y="1084100"/>
            <a:ext cx="5388301" cy="481936"/>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500"/>
              <a:buFont typeface="Poppins"/>
              <a:buNone/>
            </a:pPr>
            <a:r>
              <a:rPr b="1" i="0" lang="en-US" sz="1500" u="none" cap="none" strike="noStrike">
                <a:solidFill>
                  <a:srgbClr val="000000"/>
                </a:solidFill>
                <a:latin typeface="Poppins"/>
                <a:ea typeface="Poppins"/>
                <a:cs typeface="Poppins"/>
                <a:sym typeface="Poppins"/>
              </a:rPr>
              <a:t>Confusion Matrix</a:t>
            </a:r>
            <a:endParaRPr/>
          </a:p>
        </p:txBody>
      </p:sp>
      <p:sp>
        <p:nvSpPr>
          <p:cNvPr id="303" name="Google Shape;303;p40"/>
          <p:cNvSpPr txBox="1"/>
          <p:nvPr>
            <p:ph idx="1" type="body"/>
          </p:nvPr>
        </p:nvSpPr>
        <p:spPr>
          <a:xfrm>
            <a:off x="-39237" y="-20210"/>
            <a:ext cx="12270474" cy="554701"/>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Outputs &amp; Findings</a:t>
            </a:r>
            <a:endParaRPr/>
          </a:p>
        </p:txBody>
      </p:sp>
      <p:pic>
        <p:nvPicPr>
          <p:cNvPr id="304" name="Google Shape;304;p40"/>
          <p:cNvPicPr preferRelativeResize="0"/>
          <p:nvPr/>
        </p:nvPicPr>
        <p:blipFill>
          <a:blip r:embed="rId3">
            <a:alphaModFix/>
          </a:blip>
          <a:stretch>
            <a:fillRect/>
          </a:stretch>
        </p:blipFill>
        <p:spPr>
          <a:xfrm>
            <a:off x="395425" y="4101462"/>
            <a:ext cx="6058801" cy="1853563"/>
          </a:xfrm>
          <a:prstGeom prst="rect">
            <a:avLst/>
          </a:prstGeom>
          <a:noFill/>
          <a:ln>
            <a:noFill/>
          </a:ln>
        </p:spPr>
      </p:pic>
      <p:pic>
        <p:nvPicPr>
          <p:cNvPr id="305" name="Google Shape;305;p40"/>
          <p:cNvPicPr preferRelativeResize="0"/>
          <p:nvPr/>
        </p:nvPicPr>
        <p:blipFill>
          <a:blip r:embed="rId4">
            <a:alphaModFix/>
          </a:blip>
          <a:stretch>
            <a:fillRect/>
          </a:stretch>
        </p:blipFill>
        <p:spPr>
          <a:xfrm>
            <a:off x="6672650" y="1840225"/>
            <a:ext cx="4991100"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1"/>
          <p:cNvPicPr preferRelativeResize="0"/>
          <p:nvPr/>
        </p:nvPicPr>
        <p:blipFill rotWithShape="1">
          <a:blip r:embed="rId3">
            <a:alphaModFix/>
          </a:blip>
          <a:srcRect b="0" l="4421" r="4412" t="0"/>
          <a:stretch/>
        </p:blipFill>
        <p:spPr>
          <a:xfrm>
            <a:off x="577800" y="4433349"/>
            <a:ext cx="4952451" cy="1977827"/>
          </a:xfrm>
          <a:prstGeom prst="rect">
            <a:avLst/>
          </a:prstGeom>
          <a:noFill/>
          <a:ln>
            <a:noFill/>
          </a:ln>
        </p:spPr>
      </p:pic>
      <p:sp>
        <p:nvSpPr>
          <p:cNvPr id="311" name="Google Shape;311;p41"/>
          <p:cNvSpPr txBox="1"/>
          <p:nvPr/>
        </p:nvSpPr>
        <p:spPr>
          <a:xfrm>
            <a:off x="7398825" y="826174"/>
            <a:ext cx="4434600" cy="523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Confusion Matrix</a:t>
            </a:r>
            <a:endParaRPr>
              <a:latin typeface="Poppins"/>
              <a:ea typeface="Poppins"/>
              <a:cs typeface="Poppins"/>
              <a:sym typeface="Poppins"/>
            </a:endParaRPr>
          </a:p>
        </p:txBody>
      </p:sp>
      <p:sp>
        <p:nvSpPr>
          <p:cNvPr id="312" name="Google Shape;312;p41"/>
          <p:cNvSpPr txBox="1"/>
          <p:nvPr/>
        </p:nvSpPr>
        <p:spPr>
          <a:xfrm>
            <a:off x="366174" y="888325"/>
            <a:ext cx="5375700" cy="36069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Gaussian Naive Bayesian :</a:t>
            </a:r>
            <a:endParaRPr>
              <a:latin typeface="Poppins"/>
              <a:ea typeface="Poppins"/>
              <a:cs typeface="Poppins"/>
              <a:sym typeface="Poppins"/>
            </a:endParaRPr>
          </a:p>
          <a:p>
            <a:pPr indent="-330200" lvl="0" marL="457200" marR="0" rtl="0" algn="just">
              <a:lnSpc>
                <a:spcPct val="100000"/>
              </a:lnSpc>
              <a:spcBef>
                <a:spcPts val="100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Gaussian Naive Bayes is a variant of the Naive Bayes classifier. </a:t>
            </a:r>
            <a:endParaRPr sz="1200">
              <a:latin typeface="Poppins"/>
              <a:ea typeface="Poppins"/>
              <a:cs typeface="Poppins"/>
              <a:sym typeface="Poppins"/>
            </a:endParaRPr>
          </a:p>
          <a:p>
            <a:pPr indent="-330200" lvl="0" marL="457200" marR="0" rtl="0" algn="just">
              <a:lnSpc>
                <a:spcPct val="100000"/>
              </a:lnSpc>
              <a:spcBef>
                <a:spcPts val="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It assumes that the features follow a Gaussian (normal) distribution. Despite the ”naive” assumption of feature independence, it’s effective in text classification and continuous data. </a:t>
            </a:r>
            <a:endParaRPr sz="1200">
              <a:latin typeface="Poppins"/>
              <a:ea typeface="Poppins"/>
              <a:cs typeface="Poppins"/>
              <a:sym typeface="Poppins"/>
            </a:endParaRPr>
          </a:p>
          <a:p>
            <a:pPr indent="-330200" lvl="0" marL="457200" marR="0" rtl="0" algn="just">
              <a:lnSpc>
                <a:spcPct val="100000"/>
              </a:lnSpc>
              <a:spcBef>
                <a:spcPts val="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It calculates the probability that a data point belongs to a particular class based on the likelihood of the features and prior probabilities of the classes, making it a valuable tool for classification tasks</a:t>
            </a:r>
            <a:endParaRPr sz="1200">
              <a:latin typeface="Poppins"/>
              <a:ea typeface="Poppins"/>
              <a:cs typeface="Poppins"/>
              <a:sym typeface="Poppins"/>
            </a:endParaRPr>
          </a:p>
        </p:txBody>
      </p:sp>
      <p:pic>
        <p:nvPicPr>
          <p:cNvPr id="313" name="Google Shape;313;p41"/>
          <p:cNvPicPr preferRelativeResize="0"/>
          <p:nvPr/>
        </p:nvPicPr>
        <p:blipFill rotWithShape="1">
          <a:blip r:embed="rId4">
            <a:alphaModFix/>
          </a:blip>
          <a:srcRect b="1559" l="0" r="0" t="1559"/>
          <a:stretch/>
        </p:blipFill>
        <p:spPr>
          <a:xfrm>
            <a:off x="6332599" y="1922424"/>
            <a:ext cx="5081701" cy="4058952"/>
          </a:xfrm>
          <a:prstGeom prst="rect">
            <a:avLst/>
          </a:prstGeom>
          <a:noFill/>
          <a:ln>
            <a:noFill/>
          </a:ln>
        </p:spPr>
      </p:pic>
      <p:sp>
        <p:nvSpPr>
          <p:cNvPr id="314" name="Google Shape;314;p41"/>
          <p:cNvSpPr txBox="1"/>
          <p:nvPr>
            <p:ph idx="1" type="body"/>
          </p:nvPr>
        </p:nvSpPr>
        <p:spPr>
          <a:xfrm>
            <a:off x="-39312" y="-10"/>
            <a:ext cx="122706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Outputs &amp; Findings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25158" y="2846"/>
            <a:ext cx="12242400" cy="7242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374"/>
              <a:buFont typeface="Arial Rounded"/>
              <a:buNone/>
            </a:pPr>
            <a:r>
              <a:rPr b="1" lang="en-US" sz="4374">
                <a:solidFill>
                  <a:srgbClr val="FFFFFF"/>
                </a:solidFill>
                <a:latin typeface="Arial Rounded"/>
                <a:ea typeface="Arial Rounded"/>
                <a:cs typeface="Arial Rounded"/>
                <a:sym typeface="Arial Rounded"/>
              </a:rPr>
              <a:t>Table of Contents</a:t>
            </a:r>
            <a:endParaRPr/>
          </a:p>
        </p:txBody>
      </p:sp>
      <p:sp>
        <p:nvSpPr>
          <p:cNvPr id="135" name="Google Shape;135;p24"/>
          <p:cNvSpPr/>
          <p:nvPr/>
        </p:nvSpPr>
        <p:spPr>
          <a:xfrm rot="7986805">
            <a:off x="1938024" y="2023520"/>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 name="Google Shape;136;p24"/>
          <p:cNvSpPr/>
          <p:nvPr/>
        </p:nvSpPr>
        <p:spPr>
          <a:xfrm rot="2813195">
            <a:off x="3317401" y="2980131"/>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 name="Google Shape;137;p24"/>
          <p:cNvSpPr/>
          <p:nvPr/>
        </p:nvSpPr>
        <p:spPr>
          <a:xfrm rot="7986805">
            <a:off x="4697264" y="2023520"/>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 name="Google Shape;138;p24"/>
          <p:cNvSpPr/>
          <p:nvPr/>
        </p:nvSpPr>
        <p:spPr>
          <a:xfrm rot="2813195">
            <a:off x="6076639" y="2980131"/>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 name="Google Shape;139;p24"/>
          <p:cNvSpPr/>
          <p:nvPr/>
        </p:nvSpPr>
        <p:spPr>
          <a:xfrm rot="7986805">
            <a:off x="7456502" y="2023520"/>
            <a:ext cx="1166300"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0" name="Google Shape;140;p24"/>
          <p:cNvSpPr txBox="1"/>
          <p:nvPr/>
        </p:nvSpPr>
        <p:spPr>
          <a:xfrm>
            <a:off x="246624" y="5189073"/>
            <a:ext cx="1533652" cy="2692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Problem Statement</a:t>
            </a:r>
            <a:endParaRPr/>
          </a:p>
        </p:txBody>
      </p:sp>
      <p:sp>
        <p:nvSpPr>
          <p:cNvPr id="141" name="Google Shape;141;p24"/>
          <p:cNvSpPr txBox="1"/>
          <p:nvPr/>
        </p:nvSpPr>
        <p:spPr>
          <a:xfrm>
            <a:off x="2913461" y="5106243"/>
            <a:ext cx="1533651" cy="6248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Real Time Cases</a:t>
            </a:r>
            <a:endParaRPr/>
          </a:p>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&amp;</a:t>
            </a:r>
            <a:endParaRPr/>
          </a:p>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Motivation</a:t>
            </a:r>
            <a:endParaRPr/>
          </a:p>
        </p:txBody>
      </p:sp>
      <p:sp>
        <p:nvSpPr>
          <p:cNvPr id="142" name="Google Shape;142;p24"/>
          <p:cNvSpPr txBox="1"/>
          <p:nvPr/>
        </p:nvSpPr>
        <p:spPr>
          <a:xfrm>
            <a:off x="4341987" y="4315092"/>
            <a:ext cx="1533651" cy="2692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Literature Survey</a:t>
            </a:r>
            <a:endParaRPr/>
          </a:p>
        </p:txBody>
      </p:sp>
      <p:sp>
        <p:nvSpPr>
          <p:cNvPr id="143" name="Google Shape;143;p24"/>
          <p:cNvSpPr txBox="1"/>
          <p:nvPr/>
        </p:nvSpPr>
        <p:spPr>
          <a:xfrm>
            <a:off x="7070852" y="4315099"/>
            <a:ext cx="1533351" cy="2692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Methodology</a:t>
            </a:r>
            <a:endParaRPr/>
          </a:p>
        </p:txBody>
      </p:sp>
      <p:sp>
        <p:nvSpPr>
          <p:cNvPr id="144" name="Google Shape;144;p24"/>
          <p:cNvSpPr txBox="1"/>
          <p:nvPr/>
        </p:nvSpPr>
        <p:spPr>
          <a:xfrm>
            <a:off x="9824000" y="3751907"/>
            <a:ext cx="1533352" cy="2692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1200"/>
              <a:buFont typeface="Arial Rounded"/>
              <a:buNone/>
            </a:pPr>
            <a:r>
              <a:rPr b="1" i="0" lang="en-US" sz="1200" u="none" cap="none" strike="noStrike">
                <a:solidFill>
                  <a:schemeClr val="accent2"/>
                </a:solidFill>
                <a:latin typeface="Arial Rounded"/>
                <a:ea typeface="Arial Rounded"/>
                <a:cs typeface="Arial Rounded"/>
                <a:sym typeface="Arial Rounded"/>
              </a:rPr>
              <a:t>References</a:t>
            </a:r>
            <a:endParaRPr/>
          </a:p>
        </p:txBody>
      </p:sp>
      <p:sp>
        <p:nvSpPr>
          <p:cNvPr id="145" name="Google Shape;145;p24"/>
          <p:cNvSpPr/>
          <p:nvPr/>
        </p:nvSpPr>
        <p:spPr>
          <a:xfrm rot="2834865">
            <a:off x="7349081" y="221387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6" name="Google Shape;146;p24"/>
          <p:cNvSpPr/>
          <p:nvPr/>
        </p:nvSpPr>
        <p:spPr>
          <a:xfrm rot="2834865">
            <a:off x="5967491" y="367170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7" name="Google Shape;147;p24"/>
          <p:cNvSpPr/>
          <p:nvPr/>
        </p:nvSpPr>
        <p:spPr>
          <a:xfrm rot="2834865">
            <a:off x="3204312" y="367170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8" name="Google Shape;148;p24"/>
          <p:cNvSpPr/>
          <p:nvPr/>
        </p:nvSpPr>
        <p:spPr>
          <a:xfrm rot="2834865">
            <a:off x="1822723" y="221387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 name="Google Shape;149;p24"/>
          <p:cNvSpPr/>
          <p:nvPr/>
        </p:nvSpPr>
        <p:spPr>
          <a:xfrm rot="2834865">
            <a:off x="4585901" y="221387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0" name="Google Shape;150;p24"/>
          <p:cNvSpPr/>
          <p:nvPr/>
        </p:nvSpPr>
        <p:spPr>
          <a:xfrm rot="-2928843">
            <a:off x="4838660" y="2507499"/>
            <a:ext cx="432254" cy="423635"/>
          </a:xfrm>
          <a:custGeom>
            <a:rect b="b" l="l" r="r" t="t"/>
            <a:pathLst>
              <a:path extrusionOk="0" h="21374" w="21376">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p24"/>
          <p:cNvSpPr/>
          <p:nvPr/>
        </p:nvSpPr>
        <p:spPr>
          <a:xfrm rot="-7303532">
            <a:off x="8724900" y="3677727"/>
            <a:ext cx="963582" cy="939288"/>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2" name="Google Shape;152;p24"/>
          <p:cNvSpPr/>
          <p:nvPr/>
        </p:nvSpPr>
        <p:spPr>
          <a:xfrm>
            <a:off x="9032899" y="3981248"/>
            <a:ext cx="390387" cy="318230"/>
          </a:xfrm>
          <a:custGeom>
            <a:rect b="b" l="l" r="r" t="t"/>
            <a:pathLst>
              <a:path extrusionOk="0" h="21600" w="2160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 name="Google Shape;153;p24"/>
          <p:cNvSpPr/>
          <p:nvPr/>
        </p:nvSpPr>
        <p:spPr>
          <a:xfrm rot="2834865">
            <a:off x="8730670" y="367170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4" name="Google Shape;154;p24"/>
          <p:cNvSpPr txBox="1"/>
          <p:nvPr/>
        </p:nvSpPr>
        <p:spPr>
          <a:xfrm>
            <a:off x="1824725" y="4280729"/>
            <a:ext cx="1122902" cy="3606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200"/>
              <a:buFont typeface="Arial Rounded"/>
              <a:buNone/>
            </a:pPr>
            <a:r>
              <a:rPr b="1" i="0" lang="en-US" sz="1200" u="none" cap="none" strike="noStrike">
                <a:solidFill>
                  <a:srgbClr val="000000"/>
                </a:solidFill>
                <a:latin typeface="Arial Rounded"/>
                <a:ea typeface="Arial Rounded"/>
                <a:cs typeface="Arial Rounded"/>
                <a:sym typeface="Arial Rounded"/>
              </a:rPr>
              <a:t>Introduction</a:t>
            </a:r>
            <a:endParaRPr/>
          </a:p>
        </p:txBody>
      </p:sp>
      <p:sp>
        <p:nvSpPr>
          <p:cNvPr id="155" name="Google Shape;155;p24"/>
          <p:cNvSpPr/>
          <p:nvPr/>
        </p:nvSpPr>
        <p:spPr>
          <a:xfrm>
            <a:off x="2019104" y="2536208"/>
            <a:ext cx="531174" cy="272067"/>
          </a:xfrm>
          <a:custGeom>
            <a:rect b="b" l="l" r="r" t="t"/>
            <a:pathLst>
              <a:path extrusionOk="0" h="21600" w="2160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156" name="Google Shape;156;p24"/>
          <p:cNvSpPr/>
          <p:nvPr/>
        </p:nvSpPr>
        <p:spPr>
          <a:xfrm>
            <a:off x="8989073" y="3900821"/>
            <a:ext cx="526501" cy="492851"/>
          </a:xfrm>
          <a:custGeom>
            <a:rect b="b" l="l" r="r" t="t"/>
            <a:pathLst>
              <a:path extrusionOk="0" h="21593" w="2160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157" name="Google Shape;157;p24"/>
          <p:cNvSpPr/>
          <p:nvPr/>
        </p:nvSpPr>
        <p:spPr>
          <a:xfrm rot="2700000">
            <a:off x="3498984" y="3748506"/>
            <a:ext cx="386718" cy="693312"/>
          </a:xfrm>
          <a:custGeom>
            <a:rect b="b" l="l" r="r" t="t"/>
            <a:pathLst>
              <a:path extrusionOk="0" h="21600" w="2160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158" name="Google Shape;158;p24"/>
          <p:cNvSpPr/>
          <p:nvPr/>
        </p:nvSpPr>
        <p:spPr>
          <a:xfrm>
            <a:off x="6236406" y="3941900"/>
            <a:ext cx="418485" cy="356311"/>
          </a:xfrm>
          <a:custGeom>
            <a:rect b="b" l="l" r="r" t="t"/>
            <a:pathLst>
              <a:path extrusionOk="0" h="21600" w="2160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 name="Google Shape;159;p24"/>
          <p:cNvSpPr/>
          <p:nvPr/>
        </p:nvSpPr>
        <p:spPr>
          <a:xfrm rot="2835313">
            <a:off x="9960440" y="2129476"/>
            <a:ext cx="1180582" cy="1179656"/>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 name="Google Shape;160;p24"/>
          <p:cNvSpPr/>
          <p:nvPr/>
        </p:nvSpPr>
        <p:spPr>
          <a:xfrm rot="2834865">
            <a:off x="10074770" y="2243752"/>
            <a:ext cx="951933" cy="951117"/>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1" name="Google Shape;161;p24"/>
          <p:cNvSpPr/>
          <p:nvPr/>
        </p:nvSpPr>
        <p:spPr>
          <a:xfrm rot="2813195">
            <a:off x="8786765" y="3069981"/>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2" name="Google Shape;162;p24"/>
          <p:cNvSpPr/>
          <p:nvPr/>
        </p:nvSpPr>
        <p:spPr>
          <a:xfrm rot="2834865">
            <a:off x="8649592" y="3745503"/>
            <a:ext cx="951933" cy="951117"/>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 name="Google Shape;163;p24"/>
          <p:cNvSpPr/>
          <p:nvPr/>
        </p:nvSpPr>
        <p:spPr>
          <a:xfrm flipH="1" rot="-5400000">
            <a:off x="8854654" y="3965933"/>
            <a:ext cx="541793" cy="510240"/>
          </a:xfrm>
          <a:custGeom>
            <a:rect b="b" l="l" r="r" t="t"/>
            <a:pathLst>
              <a:path extrusionOk="0" h="21600" w="21600">
                <a:moveTo>
                  <a:pt x="20630" y="9397"/>
                </a:moveTo>
                <a:lnTo>
                  <a:pt x="20630" y="12076"/>
                </a:lnTo>
                <a:cubicBezTo>
                  <a:pt x="20630" y="12361"/>
                  <a:pt x="20847" y="12591"/>
                  <a:pt x="21115" y="12591"/>
                </a:cubicBezTo>
                <a:lnTo>
                  <a:pt x="21115" y="12591"/>
                </a:ln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lnTo>
                  <a:pt x="19611" y="13003"/>
                </a:ln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lnTo>
                  <a:pt x="18108" y="13210"/>
                </a:ln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lnTo>
                  <a:pt x="11485" y="9766"/>
                </a:ln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lnTo>
                  <a:pt x="11485" y="10775"/>
                </a:ln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lnTo>
                  <a:pt x="11485" y="11784"/>
                </a:ln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164" name="Google Shape;164;p24"/>
          <p:cNvSpPr/>
          <p:nvPr/>
        </p:nvSpPr>
        <p:spPr>
          <a:xfrm>
            <a:off x="10328174" y="2472884"/>
            <a:ext cx="526501" cy="492851"/>
          </a:xfrm>
          <a:custGeom>
            <a:rect b="b" l="l" r="r" t="t"/>
            <a:pathLst>
              <a:path extrusionOk="0" h="21593" w="2160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165" name="Google Shape;165;p24"/>
          <p:cNvSpPr/>
          <p:nvPr/>
        </p:nvSpPr>
        <p:spPr>
          <a:xfrm rot="-2700000">
            <a:off x="7661504" y="2428169"/>
            <a:ext cx="319005" cy="549245"/>
          </a:xfrm>
          <a:custGeom>
            <a:rect b="b" l="l" r="r" t="t"/>
            <a:pathLst>
              <a:path extrusionOk="0" h="21004" w="19679">
                <a:moveTo>
                  <a:pt x="12173" y="19350"/>
                </a:moveTo>
                <a:lnTo>
                  <a:pt x="12173" y="20177"/>
                </a:lnTo>
                <a:cubicBezTo>
                  <a:pt x="12173" y="20634"/>
                  <a:pt x="11576" y="21004"/>
                  <a:pt x="10839" y="21004"/>
                </a:cubicBezTo>
                <a:lnTo>
                  <a:pt x="8839" y="21004"/>
                </a:lnTo>
                <a:cubicBezTo>
                  <a:pt x="8102" y="21004"/>
                  <a:pt x="7504" y="20634"/>
                  <a:pt x="7504" y="20177"/>
                </a:cubicBezTo>
                <a:cubicBezTo>
                  <a:pt x="7504" y="19901"/>
                  <a:pt x="7504" y="19625"/>
                  <a:pt x="7504" y="19350"/>
                </a:cubicBezTo>
                <a:close/>
                <a:moveTo>
                  <a:pt x="14017" y="2651"/>
                </a:moveTo>
                <a:cubicBezTo>
                  <a:pt x="15674" y="3423"/>
                  <a:pt x="16690" y="4613"/>
                  <a:pt x="16787" y="5896"/>
                </a:cubicBezTo>
                <a:cubicBezTo>
                  <a:pt x="16885" y="7180"/>
                  <a:pt x="16054" y="8423"/>
                  <a:pt x="14522" y="9288"/>
                </a:cubicBezTo>
                <a:lnTo>
                  <a:pt x="13653" y="8696"/>
                </a:lnTo>
                <a:cubicBezTo>
                  <a:pt x="14901" y="7992"/>
                  <a:pt x="15578" y="6979"/>
                  <a:pt x="15498" y="5934"/>
                </a:cubicBezTo>
                <a:cubicBezTo>
                  <a:pt x="15419" y="4889"/>
                  <a:pt x="14592" y="3920"/>
                  <a:pt x="13242" y="3291"/>
                </a:cubicBezTo>
                <a:close/>
                <a:moveTo>
                  <a:pt x="15224" y="2761"/>
                </a:moveTo>
                <a:cubicBezTo>
                  <a:pt x="12250" y="917"/>
                  <a:pt x="7428" y="917"/>
                  <a:pt x="4454" y="2761"/>
                </a:cubicBezTo>
                <a:cubicBezTo>
                  <a:pt x="1479" y="4605"/>
                  <a:pt x="1479" y="7594"/>
                  <a:pt x="4454" y="9438"/>
                </a:cubicBezTo>
                <a:cubicBezTo>
                  <a:pt x="7428" y="11282"/>
                  <a:pt x="12250" y="11282"/>
                  <a:pt x="15224" y="9438"/>
                </a:cubicBezTo>
                <a:cubicBezTo>
                  <a:pt x="18199" y="7594"/>
                  <a:pt x="18199" y="4605"/>
                  <a:pt x="15224" y="2761"/>
                </a:cubicBezTo>
                <a:close/>
                <a:moveTo>
                  <a:pt x="16796" y="1786"/>
                </a:moveTo>
                <a:cubicBezTo>
                  <a:pt x="20639" y="4168"/>
                  <a:pt x="20639" y="8030"/>
                  <a:pt x="16796" y="10412"/>
                </a:cubicBezTo>
                <a:cubicBezTo>
                  <a:pt x="15484" y="11226"/>
                  <a:pt x="13894" y="11762"/>
                  <a:pt x="12174" y="11917"/>
                </a:cubicBezTo>
                <a:lnTo>
                  <a:pt x="12174" y="19044"/>
                </a:lnTo>
                <a:lnTo>
                  <a:pt x="7504" y="19044"/>
                </a:lnTo>
                <a:lnTo>
                  <a:pt x="7504" y="11917"/>
                </a:lnTo>
                <a:cubicBezTo>
                  <a:pt x="5784" y="11762"/>
                  <a:pt x="4194" y="11226"/>
                  <a:pt x="2881" y="10412"/>
                </a:cubicBezTo>
                <a:cubicBezTo>
                  <a:pt x="-961" y="8030"/>
                  <a:pt x="-961" y="4168"/>
                  <a:pt x="2881" y="1786"/>
                </a:cubicBezTo>
                <a:cubicBezTo>
                  <a:pt x="6724" y="-596"/>
                  <a:pt x="12954" y="-596"/>
                  <a:pt x="16796" y="1786"/>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166" name="Google Shape;166;p24"/>
          <p:cNvSpPr txBox="1"/>
          <p:nvPr/>
        </p:nvSpPr>
        <p:spPr>
          <a:xfrm>
            <a:off x="5793187" y="5152449"/>
            <a:ext cx="1526701" cy="538451"/>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000000"/>
              </a:buClr>
              <a:buSzPts val="1200"/>
              <a:buFont typeface="Arial Rounded"/>
              <a:buNone/>
            </a:pPr>
            <a:r>
              <a:rPr b="1" i="0" lang="en-US" sz="1200" u="none" cap="none" strike="noStrike">
                <a:solidFill>
                  <a:srgbClr val="000000"/>
                </a:solidFill>
                <a:latin typeface="Arial Rounded"/>
                <a:ea typeface="Arial Rounded"/>
                <a:cs typeface="Arial Rounded"/>
                <a:sym typeface="Arial Rounded"/>
              </a:rPr>
              <a:t>Comparative Study</a:t>
            </a:r>
            <a:endParaRPr/>
          </a:p>
        </p:txBody>
      </p:sp>
      <p:sp>
        <p:nvSpPr>
          <p:cNvPr id="167" name="Google Shape;167;p24"/>
          <p:cNvSpPr/>
          <p:nvPr/>
        </p:nvSpPr>
        <p:spPr>
          <a:xfrm rot="-7303532">
            <a:off x="610351" y="3594903"/>
            <a:ext cx="963582" cy="939288"/>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8" name="Google Shape;168;p24"/>
          <p:cNvSpPr/>
          <p:nvPr/>
        </p:nvSpPr>
        <p:spPr>
          <a:xfrm>
            <a:off x="918348" y="3898422"/>
            <a:ext cx="390387" cy="318230"/>
          </a:xfrm>
          <a:custGeom>
            <a:rect b="b" l="l" r="r" t="t"/>
            <a:pathLst>
              <a:path extrusionOk="0" h="21600" w="2160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9" name="Google Shape;169;p24"/>
          <p:cNvSpPr/>
          <p:nvPr/>
        </p:nvSpPr>
        <p:spPr>
          <a:xfrm rot="2834865">
            <a:off x="616119" y="3588877"/>
            <a:ext cx="951933" cy="951117"/>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 name="Google Shape;170;p24"/>
          <p:cNvSpPr/>
          <p:nvPr/>
        </p:nvSpPr>
        <p:spPr>
          <a:xfrm>
            <a:off x="874524" y="3817997"/>
            <a:ext cx="526501" cy="492851"/>
          </a:xfrm>
          <a:custGeom>
            <a:rect b="b" l="l" r="r" t="t"/>
            <a:pathLst>
              <a:path extrusionOk="0" h="21593" w="2160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171" name="Google Shape;171;p24"/>
          <p:cNvSpPr/>
          <p:nvPr/>
        </p:nvSpPr>
        <p:spPr>
          <a:xfrm rot="2813195">
            <a:off x="672214" y="2987156"/>
            <a:ext cx="1166299" cy="1820448"/>
          </a:xfrm>
          <a:custGeom>
            <a:rect b="b" l="l" r="r" t="t"/>
            <a:pathLst>
              <a:path extrusionOk="0" h="21600" w="21600">
                <a:moveTo>
                  <a:pt x="0" y="7565"/>
                </a:moveTo>
                <a:lnTo>
                  <a:pt x="8100" y="7565"/>
                </a:lnTo>
                <a:lnTo>
                  <a:pt x="8100" y="3460"/>
                </a:lnTo>
                <a:lnTo>
                  <a:pt x="5400" y="3460"/>
                </a:lnTo>
                <a:lnTo>
                  <a:pt x="10800" y="0"/>
                </a:lnTo>
                <a:lnTo>
                  <a:pt x="16200" y="3460"/>
                </a:lnTo>
                <a:lnTo>
                  <a:pt x="13500" y="3460"/>
                </a:lnTo>
                <a:lnTo>
                  <a:pt x="13500" y="7565"/>
                </a:lnTo>
                <a:lnTo>
                  <a:pt x="21600" y="7565"/>
                </a:lnTo>
                <a:lnTo>
                  <a:pt x="21600" y="21600"/>
                </a:lnTo>
                <a:lnTo>
                  <a:pt x="0" y="21600"/>
                </a:ln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 name="Google Shape;172;p24"/>
          <p:cNvSpPr/>
          <p:nvPr/>
        </p:nvSpPr>
        <p:spPr>
          <a:xfrm rot="2834865">
            <a:off x="535041" y="3662677"/>
            <a:ext cx="951934" cy="951117"/>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3" name="Google Shape;173;p24"/>
          <p:cNvSpPr/>
          <p:nvPr/>
        </p:nvSpPr>
        <p:spPr>
          <a:xfrm flipH="1" rot="-5400000">
            <a:off x="740104" y="3883107"/>
            <a:ext cx="541792" cy="510240"/>
          </a:xfrm>
          <a:custGeom>
            <a:rect b="b" l="l" r="r" t="t"/>
            <a:pathLst>
              <a:path extrusionOk="0" h="21600" w="21600">
                <a:moveTo>
                  <a:pt x="20630" y="9397"/>
                </a:moveTo>
                <a:lnTo>
                  <a:pt x="20630" y="12076"/>
                </a:lnTo>
                <a:cubicBezTo>
                  <a:pt x="20630" y="12361"/>
                  <a:pt x="20847" y="12591"/>
                  <a:pt x="21115" y="12591"/>
                </a:cubicBezTo>
                <a:lnTo>
                  <a:pt x="21115" y="12591"/>
                </a:ln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lnTo>
                  <a:pt x="19611" y="13003"/>
                </a:ln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lnTo>
                  <a:pt x="18108" y="13210"/>
                </a:ln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lnTo>
                  <a:pt x="11485" y="9766"/>
                </a:ln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lnTo>
                  <a:pt x="11485" y="10775"/>
                </a:ln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lnTo>
                  <a:pt x="11485" y="11784"/>
                </a:ln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174" name="Google Shape;174;p24"/>
          <p:cNvSpPr txBox="1"/>
          <p:nvPr/>
        </p:nvSpPr>
        <p:spPr>
          <a:xfrm>
            <a:off x="8475299" y="5183049"/>
            <a:ext cx="2372401" cy="3606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200"/>
              <a:buFont typeface="Arial Rounded"/>
              <a:buNone/>
            </a:pPr>
            <a:r>
              <a:rPr b="1" i="0" lang="en-US" sz="1200" u="none" cap="none" strike="noStrike">
                <a:solidFill>
                  <a:srgbClr val="000000"/>
                </a:solidFill>
                <a:latin typeface="Arial Rounded"/>
                <a:ea typeface="Arial Rounded"/>
                <a:cs typeface="Arial Rounded"/>
                <a:sym typeface="Arial Rounded"/>
              </a:rPr>
              <a:t>Output &amp; Findings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2"/>
          <p:cNvPicPr preferRelativeResize="0"/>
          <p:nvPr/>
        </p:nvPicPr>
        <p:blipFill rotWithShape="1">
          <a:blip r:embed="rId3">
            <a:alphaModFix/>
          </a:blip>
          <a:srcRect b="11515" l="0" r="0" t="11507"/>
          <a:stretch/>
        </p:blipFill>
        <p:spPr>
          <a:xfrm>
            <a:off x="487549" y="4292699"/>
            <a:ext cx="5057903" cy="2076527"/>
          </a:xfrm>
          <a:prstGeom prst="rect">
            <a:avLst/>
          </a:prstGeom>
          <a:noFill/>
          <a:ln>
            <a:noFill/>
          </a:ln>
        </p:spPr>
      </p:pic>
      <p:sp>
        <p:nvSpPr>
          <p:cNvPr id="320" name="Google Shape;320;p42"/>
          <p:cNvSpPr txBox="1"/>
          <p:nvPr/>
        </p:nvSpPr>
        <p:spPr>
          <a:xfrm>
            <a:off x="7246425" y="978574"/>
            <a:ext cx="4434600" cy="523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Confusion Matrix</a:t>
            </a:r>
            <a:endParaRPr>
              <a:latin typeface="Poppins"/>
              <a:ea typeface="Poppins"/>
              <a:cs typeface="Poppins"/>
              <a:sym typeface="Poppins"/>
            </a:endParaRPr>
          </a:p>
        </p:txBody>
      </p:sp>
      <p:sp>
        <p:nvSpPr>
          <p:cNvPr id="321" name="Google Shape;321;p42"/>
          <p:cNvSpPr txBox="1"/>
          <p:nvPr/>
        </p:nvSpPr>
        <p:spPr>
          <a:xfrm>
            <a:off x="411349" y="800399"/>
            <a:ext cx="5375700" cy="33555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Logistic Regression: </a:t>
            </a:r>
            <a:endParaRPr>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Poppins"/>
              <a:ea typeface="Poppins"/>
              <a:cs typeface="Poppins"/>
              <a:sym typeface="Poppins"/>
            </a:endParaRPr>
          </a:p>
          <a:p>
            <a:pPr indent="-342900" lvl="0" marL="457200" marR="0" rtl="0" algn="just">
              <a:lnSpc>
                <a:spcPct val="100000"/>
              </a:lnSpc>
              <a:spcBef>
                <a:spcPts val="0"/>
              </a:spcBef>
              <a:spcAft>
                <a:spcPts val="0"/>
              </a:spcAft>
              <a:buClr>
                <a:srgbClr val="000000"/>
              </a:buClr>
              <a:buSzPts val="1800"/>
              <a:buFont typeface="Poppins"/>
              <a:buChar char="●"/>
            </a:pPr>
            <a:r>
              <a:rPr i="0" lang="en-US" sz="1800" u="none" cap="none" strike="noStrike">
                <a:solidFill>
                  <a:srgbClr val="000000"/>
                </a:solidFill>
                <a:latin typeface="Poppins"/>
                <a:ea typeface="Poppins"/>
                <a:cs typeface="Poppins"/>
                <a:sym typeface="Poppins"/>
              </a:rPr>
              <a:t>Logistic regression is a classification method that calculates the probability of an event happening based on input variables. </a:t>
            </a:r>
            <a:endParaRPr>
              <a:latin typeface="Poppins"/>
              <a:ea typeface="Poppins"/>
              <a:cs typeface="Poppins"/>
              <a:sym typeface="Poppins"/>
            </a:endParaRPr>
          </a:p>
          <a:p>
            <a:pPr indent="-342900" lvl="0" marL="457200" marR="0" rtl="0" algn="just">
              <a:lnSpc>
                <a:spcPct val="100000"/>
              </a:lnSpc>
              <a:spcBef>
                <a:spcPts val="0"/>
              </a:spcBef>
              <a:spcAft>
                <a:spcPts val="0"/>
              </a:spcAft>
              <a:buClr>
                <a:srgbClr val="000000"/>
              </a:buClr>
              <a:buSzPts val="1800"/>
              <a:buFont typeface="Poppins"/>
              <a:buChar char="●"/>
            </a:pPr>
            <a:r>
              <a:rPr i="0" lang="en-US" sz="1800" u="none" cap="none" strike="noStrike">
                <a:solidFill>
                  <a:srgbClr val="000000"/>
                </a:solidFill>
                <a:latin typeface="Poppins"/>
                <a:ea typeface="Poppins"/>
                <a:cs typeface="Poppins"/>
                <a:sym typeface="Poppins"/>
              </a:rPr>
              <a:t>It’s used for tasks like spam detection or disease prediction.</a:t>
            </a:r>
            <a:endParaRPr>
              <a:latin typeface="Poppins"/>
              <a:ea typeface="Poppins"/>
              <a:cs typeface="Poppins"/>
              <a:sym typeface="Poppins"/>
            </a:endParaRPr>
          </a:p>
          <a:p>
            <a:pPr indent="-342900" lvl="0" marL="457200" marR="0" rtl="0" algn="just">
              <a:lnSpc>
                <a:spcPct val="100000"/>
              </a:lnSpc>
              <a:spcBef>
                <a:spcPts val="0"/>
              </a:spcBef>
              <a:spcAft>
                <a:spcPts val="0"/>
              </a:spcAft>
              <a:buClr>
                <a:srgbClr val="000000"/>
              </a:buClr>
              <a:buSzPts val="1800"/>
              <a:buFont typeface="Poppins"/>
              <a:buChar char="●"/>
            </a:pPr>
            <a:r>
              <a:rPr i="0" lang="en-US" sz="1800" u="none" cap="none" strike="noStrike">
                <a:solidFill>
                  <a:srgbClr val="000000"/>
                </a:solidFill>
                <a:latin typeface="Poppins"/>
                <a:ea typeface="Poppins"/>
                <a:cs typeface="Poppins"/>
                <a:sym typeface="Poppins"/>
              </a:rPr>
              <a:t>Unlike linear regression, it produces values between 0 and 1, representing probabilities.</a:t>
            </a:r>
            <a:endParaRPr>
              <a:latin typeface="Poppins"/>
              <a:ea typeface="Poppins"/>
              <a:cs typeface="Poppins"/>
              <a:sym typeface="Poppins"/>
            </a:endParaRPr>
          </a:p>
        </p:txBody>
      </p:sp>
      <p:pic>
        <p:nvPicPr>
          <p:cNvPr id="322" name="Google Shape;322;p42"/>
          <p:cNvPicPr preferRelativeResize="0"/>
          <p:nvPr/>
        </p:nvPicPr>
        <p:blipFill rotWithShape="1">
          <a:blip r:embed="rId4">
            <a:alphaModFix/>
          </a:blip>
          <a:srcRect b="337" l="0" r="0" t="337"/>
          <a:stretch/>
        </p:blipFill>
        <p:spPr>
          <a:xfrm>
            <a:off x="6236899" y="1814829"/>
            <a:ext cx="5375702" cy="4401996"/>
          </a:xfrm>
          <a:prstGeom prst="rect">
            <a:avLst/>
          </a:prstGeom>
          <a:noFill/>
          <a:ln>
            <a:noFill/>
          </a:ln>
        </p:spPr>
      </p:pic>
      <p:sp>
        <p:nvSpPr>
          <p:cNvPr id="323" name="Google Shape;323;p42"/>
          <p:cNvSpPr txBox="1"/>
          <p:nvPr>
            <p:ph idx="1" type="body"/>
          </p:nvPr>
        </p:nvSpPr>
        <p:spPr>
          <a:xfrm>
            <a:off x="-39237" y="-20210"/>
            <a:ext cx="122706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Outputs &amp; Findings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3"/>
          <p:cNvPicPr preferRelativeResize="0"/>
          <p:nvPr/>
        </p:nvPicPr>
        <p:blipFill rotWithShape="1">
          <a:blip r:embed="rId3">
            <a:alphaModFix/>
          </a:blip>
          <a:srcRect b="0" l="89" r="89" t="0"/>
          <a:stretch/>
        </p:blipFill>
        <p:spPr>
          <a:xfrm>
            <a:off x="460624" y="4632209"/>
            <a:ext cx="5362575" cy="1857376"/>
          </a:xfrm>
          <a:prstGeom prst="rect">
            <a:avLst/>
          </a:prstGeom>
          <a:noFill/>
          <a:ln>
            <a:noFill/>
          </a:ln>
        </p:spPr>
      </p:pic>
      <p:sp>
        <p:nvSpPr>
          <p:cNvPr id="329" name="Google Shape;329;p43"/>
          <p:cNvSpPr txBox="1"/>
          <p:nvPr/>
        </p:nvSpPr>
        <p:spPr>
          <a:xfrm>
            <a:off x="7592400" y="1042425"/>
            <a:ext cx="4434600" cy="523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Confusion Matrix</a:t>
            </a:r>
            <a:endParaRPr>
              <a:latin typeface="Poppins"/>
              <a:ea typeface="Poppins"/>
              <a:cs typeface="Poppins"/>
              <a:sym typeface="Poppins"/>
            </a:endParaRPr>
          </a:p>
        </p:txBody>
      </p:sp>
      <p:sp>
        <p:nvSpPr>
          <p:cNvPr id="330" name="Google Shape;330;p43"/>
          <p:cNvSpPr txBox="1"/>
          <p:nvPr/>
        </p:nvSpPr>
        <p:spPr>
          <a:xfrm>
            <a:off x="476949" y="440574"/>
            <a:ext cx="5375700" cy="40020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Random Forest :</a:t>
            </a:r>
            <a:endParaRPr>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Poppins"/>
              <a:ea typeface="Poppins"/>
              <a:cs typeface="Poppins"/>
              <a:sym typeface="Poppins"/>
            </a:endParaRPr>
          </a:p>
          <a:p>
            <a:pPr indent="-336550" lvl="0" marL="457200" marR="0" rtl="0" algn="just">
              <a:lnSpc>
                <a:spcPct val="100000"/>
              </a:lnSpc>
              <a:spcBef>
                <a:spcPts val="0"/>
              </a:spcBef>
              <a:spcAft>
                <a:spcPts val="0"/>
              </a:spcAft>
              <a:buClr>
                <a:srgbClr val="000000"/>
              </a:buClr>
              <a:buSzPts val="1700"/>
              <a:buFont typeface="Poppins"/>
              <a:buChar char="●"/>
            </a:pPr>
            <a:r>
              <a:rPr i="0" lang="en-US" sz="1700" u="none" cap="none" strike="noStrike">
                <a:solidFill>
                  <a:srgbClr val="000000"/>
                </a:solidFill>
                <a:latin typeface="Poppins"/>
                <a:ea typeface="Poppins"/>
                <a:cs typeface="Poppins"/>
                <a:sym typeface="Poppins"/>
              </a:rPr>
              <a:t>Random Forest is an ensemble learning method that combines multiple decision trees to make more accurate predictions. </a:t>
            </a:r>
            <a:endParaRPr sz="1700">
              <a:latin typeface="Poppins"/>
              <a:ea typeface="Poppins"/>
              <a:cs typeface="Poppins"/>
              <a:sym typeface="Poppins"/>
            </a:endParaRPr>
          </a:p>
          <a:p>
            <a:pPr indent="-336550" lvl="0" marL="457200" marR="0" rtl="0" algn="just">
              <a:lnSpc>
                <a:spcPct val="100000"/>
              </a:lnSpc>
              <a:spcBef>
                <a:spcPts val="0"/>
              </a:spcBef>
              <a:spcAft>
                <a:spcPts val="0"/>
              </a:spcAft>
              <a:buClr>
                <a:srgbClr val="000000"/>
              </a:buClr>
              <a:buSzPts val="1700"/>
              <a:buFont typeface="Poppins"/>
              <a:buChar char="●"/>
            </a:pPr>
            <a:r>
              <a:rPr i="0" lang="en-US" sz="1700" u="none" cap="none" strike="noStrike">
                <a:solidFill>
                  <a:srgbClr val="000000"/>
                </a:solidFill>
                <a:latin typeface="Poppins"/>
                <a:ea typeface="Poppins"/>
                <a:cs typeface="Poppins"/>
                <a:sym typeface="Poppins"/>
              </a:rPr>
              <a:t>It works by creating a ”forest” of decision trees and aggregating their outputs. This reduces overfitting and enhances the model’s robustness. </a:t>
            </a:r>
            <a:endParaRPr sz="1700">
              <a:latin typeface="Poppins"/>
              <a:ea typeface="Poppins"/>
              <a:cs typeface="Poppins"/>
              <a:sym typeface="Poppins"/>
            </a:endParaRPr>
          </a:p>
          <a:p>
            <a:pPr indent="-336550" lvl="0" marL="457200" marR="0" rtl="0" algn="just">
              <a:lnSpc>
                <a:spcPct val="100000"/>
              </a:lnSpc>
              <a:spcBef>
                <a:spcPts val="0"/>
              </a:spcBef>
              <a:spcAft>
                <a:spcPts val="0"/>
              </a:spcAft>
              <a:buClr>
                <a:srgbClr val="000000"/>
              </a:buClr>
              <a:buSzPts val="1700"/>
              <a:buFont typeface="Poppins"/>
              <a:buChar char="●"/>
            </a:pPr>
            <a:r>
              <a:rPr i="0" lang="en-US" sz="1700" u="none" cap="none" strike="noStrike">
                <a:solidFill>
                  <a:srgbClr val="000000"/>
                </a:solidFill>
                <a:latin typeface="Poppins"/>
                <a:ea typeface="Poppins"/>
                <a:cs typeface="Poppins"/>
                <a:sym typeface="Poppins"/>
              </a:rPr>
              <a:t>RandomForest is widely used for classification and regression tasks, offering excellent performance and the ability to handle complex data with high-dimensional feature sets.</a:t>
            </a:r>
            <a:endParaRPr sz="1700">
              <a:latin typeface="Poppins"/>
              <a:ea typeface="Poppins"/>
              <a:cs typeface="Poppins"/>
              <a:sym typeface="Poppins"/>
            </a:endParaRPr>
          </a:p>
        </p:txBody>
      </p:sp>
      <p:pic>
        <p:nvPicPr>
          <p:cNvPr id="331" name="Google Shape;331;p43"/>
          <p:cNvPicPr preferRelativeResize="0"/>
          <p:nvPr/>
        </p:nvPicPr>
        <p:blipFill rotWithShape="1">
          <a:blip r:embed="rId4">
            <a:alphaModFix/>
          </a:blip>
          <a:srcRect b="874" l="0" r="0" t="874"/>
          <a:stretch/>
        </p:blipFill>
        <p:spPr>
          <a:xfrm>
            <a:off x="6306399" y="1886749"/>
            <a:ext cx="5375702" cy="4354343"/>
          </a:xfrm>
          <a:prstGeom prst="rect">
            <a:avLst/>
          </a:prstGeom>
          <a:noFill/>
          <a:ln>
            <a:noFill/>
          </a:ln>
        </p:spPr>
      </p:pic>
      <p:sp>
        <p:nvSpPr>
          <p:cNvPr id="332" name="Google Shape;332;p43"/>
          <p:cNvSpPr txBox="1"/>
          <p:nvPr>
            <p:ph idx="1" type="body"/>
          </p:nvPr>
        </p:nvSpPr>
        <p:spPr>
          <a:xfrm>
            <a:off x="-39237" y="-20210"/>
            <a:ext cx="122706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Outputs &amp; Findings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4"/>
          <p:cNvPicPr preferRelativeResize="0"/>
          <p:nvPr/>
        </p:nvPicPr>
        <p:blipFill rotWithShape="1">
          <a:blip r:embed="rId3">
            <a:alphaModFix/>
          </a:blip>
          <a:srcRect b="0" l="248" r="238" t="0"/>
          <a:stretch/>
        </p:blipFill>
        <p:spPr>
          <a:xfrm>
            <a:off x="399724" y="4593533"/>
            <a:ext cx="5267325" cy="1838327"/>
          </a:xfrm>
          <a:prstGeom prst="rect">
            <a:avLst/>
          </a:prstGeom>
          <a:noFill/>
          <a:ln>
            <a:noFill/>
          </a:ln>
        </p:spPr>
      </p:pic>
      <p:sp>
        <p:nvSpPr>
          <p:cNvPr id="338" name="Google Shape;338;p44"/>
          <p:cNvSpPr txBox="1"/>
          <p:nvPr/>
        </p:nvSpPr>
        <p:spPr>
          <a:xfrm>
            <a:off x="7322625" y="902374"/>
            <a:ext cx="4434600" cy="523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oppins"/>
                <a:ea typeface="Poppins"/>
                <a:cs typeface="Poppins"/>
                <a:sym typeface="Poppins"/>
              </a:rPr>
              <a:t>Confusion Matrix</a:t>
            </a:r>
            <a:endParaRPr>
              <a:latin typeface="Poppins"/>
              <a:ea typeface="Poppins"/>
              <a:cs typeface="Poppins"/>
              <a:sym typeface="Poppins"/>
            </a:endParaRPr>
          </a:p>
        </p:txBody>
      </p:sp>
      <p:sp>
        <p:nvSpPr>
          <p:cNvPr id="339" name="Google Shape;339;p44"/>
          <p:cNvSpPr txBox="1"/>
          <p:nvPr/>
        </p:nvSpPr>
        <p:spPr>
          <a:xfrm>
            <a:off x="451199" y="902375"/>
            <a:ext cx="5375700" cy="35760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200"/>
              <a:buFont typeface="Arial"/>
              <a:buNone/>
            </a:pPr>
            <a:r>
              <a:rPr b="1" i="0" lang="en-US" sz="2000" u="none" cap="none" strike="noStrike">
                <a:solidFill>
                  <a:srgbClr val="000000"/>
                </a:solidFill>
                <a:latin typeface="Poppins"/>
                <a:ea typeface="Poppins"/>
                <a:cs typeface="Poppins"/>
                <a:sym typeface="Poppins"/>
              </a:rPr>
              <a:t>Extra Trees :</a:t>
            </a:r>
            <a:endParaRPr sz="1200">
              <a:latin typeface="Poppins"/>
              <a:ea typeface="Poppins"/>
              <a:cs typeface="Poppins"/>
              <a:sym typeface="Poppins"/>
            </a:endParaRPr>
          </a:p>
          <a:p>
            <a:pPr indent="-330200" lvl="0" marL="457200" marR="0" rtl="0" algn="just">
              <a:lnSpc>
                <a:spcPct val="100000"/>
              </a:lnSpc>
              <a:spcBef>
                <a:spcPts val="100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Extra Trees, short for Extremely Randomized Trees, is an ensemble learning technique similar to Random Forest. </a:t>
            </a:r>
            <a:endParaRPr sz="1200">
              <a:latin typeface="Poppins"/>
              <a:ea typeface="Poppins"/>
              <a:cs typeface="Poppins"/>
              <a:sym typeface="Poppins"/>
            </a:endParaRPr>
          </a:p>
          <a:p>
            <a:pPr indent="-330200" lvl="0" marL="457200" marR="0" rtl="0" algn="just">
              <a:lnSpc>
                <a:spcPct val="100000"/>
              </a:lnSpc>
              <a:spcBef>
                <a:spcPts val="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It builds multiple decision trees, but with a key difference: it uses random feature selection and random splitting thresholds at each node. </a:t>
            </a:r>
            <a:endParaRPr sz="1200">
              <a:latin typeface="Poppins"/>
              <a:ea typeface="Poppins"/>
              <a:cs typeface="Poppins"/>
              <a:sym typeface="Poppins"/>
            </a:endParaRPr>
          </a:p>
          <a:p>
            <a:pPr indent="-330200" lvl="0" marL="457200" marR="0" rtl="0" algn="just">
              <a:lnSpc>
                <a:spcPct val="100000"/>
              </a:lnSpc>
              <a:spcBef>
                <a:spcPts val="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This randomness makes ExtraTrees less prone to overfitting and often results in faster training. </a:t>
            </a:r>
            <a:endParaRPr sz="1200">
              <a:latin typeface="Poppins"/>
              <a:ea typeface="Poppins"/>
              <a:cs typeface="Poppins"/>
              <a:sym typeface="Poppins"/>
            </a:endParaRPr>
          </a:p>
          <a:p>
            <a:pPr indent="-330200" lvl="0" marL="457200" marR="0" rtl="0" algn="just">
              <a:lnSpc>
                <a:spcPct val="100000"/>
              </a:lnSpc>
              <a:spcBef>
                <a:spcPts val="0"/>
              </a:spcBef>
              <a:spcAft>
                <a:spcPts val="0"/>
              </a:spcAft>
              <a:buClr>
                <a:srgbClr val="000000"/>
              </a:buClr>
              <a:buSzPts val="1600"/>
              <a:buFont typeface="Poppins"/>
              <a:buChar char="●"/>
            </a:pPr>
            <a:r>
              <a:rPr i="0" lang="en-US" sz="1600" u="none" cap="none" strike="noStrike">
                <a:solidFill>
                  <a:srgbClr val="000000"/>
                </a:solidFill>
                <a:latin typeface="Poppins"/>
                <a:ea typeface="Poppins"/>
                <a:cs typeface="Poppins"/>
                <a:sym typeface="Poppins"/>
              </a:rPr>
              <a:t>It’s a powerful algorithm for classification and regression tasks, particularly when dealing with noisy or high-dimensional data.</a:t>
            </a:r>
            <a:endParaRPr sz="1200">
              <a:latin typeface="Poppins"/>
              <a:ea typeface="Poppins"/>
              <a:cs typeface="Poppins"/>
              <a:sym typeface="Poppins"/>
            </a:endParaRPr>
          </a:p>
        </p:txBody>
      </p:sp>
      <p:pic>
        <p:nvPicPr>
          <p:cNvPr id="340" name="Google Shape;340;p44"/>
          <p:cNvPicPr preferRelativeResize="0"/>
          <p:nvPr/>
        </p:nvPicPr>
        <p:blipFill rotWithShape="1">
          <a:blip r:embed="rId4">
            <a:alphaModFix/>
          </a:blip>
          <a:srcRect b="864" l="0" r="0" t="864"/>
          <a:stretch/>
        </p:blipFill>
        <p:spPr>
          <a:xfrm>
            <a:off x="6158274" y="1684099"/>
            <a:ext cx="5592700" cy="4531202"/>
          </a:xfrm>
          <a:prstGeom prst="rect">
            <a:avLst/>
          </a:prstGeom>
          <a:noFill/>
          <a:ln>
            <a:noFill/>
          </a:ln>
        </p:spPr>
      </p:pic>
      <p:sp>
        <p:nvSpPr>
          <p:cNvPr id="341" name="Google Shape;341;p44"/>
          <p:cNvSpPr txBox="1"/>
          <p:nvPr>
            <p:ph idx="1" type="body"/>
          </p:nvPr>
        </p:nvSpPr>
        <p:spPr>
          <a:xfrm>
            <a:off x="-39237" y="-20210"/>
            <a:ext cx="122706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Outputs &amp; Findings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5"/>
          <p:cNvPicPr preferRelativeResize="0"/>
          <p:nvPr/>
        </p:nvPicPr>
        <p:blipFill rotWithShape="1">
          <a:blip r:embed="rId3">
            <a:alphaModFix/>
          </a:blip>
          <a:srcRect b="109" l="0" r="0" t="119"/>
          <a:stretch/>
        </p:blipFill>
        <p:spPr>
          <a:xfrm>
            <a:off x="1417999" y="1076936"/>
            <a:ext cx="8973301" cy="5375574"/>
          </a:xfrm>
          <a:prstGeom prst="rect">
            <a:avLst/>
          </a:prstGeom>
          <a:noFill/>
          <a:ln cap="flat" cmpd="sng" w="9525">
            <a:solidFill>
              <a:srgbClr val="000000"/>
            </a:solidFill>
            <a:prstDash val="solid"/>
            <a:round/>
            <a:headEnd len="sm" w="sm" type="none"/>
            <a:tailEnd len="sm" w="sm" type="none"/>
          </a:ln>
        </p:spPr>
      </p:pic>
      <p:sp>
        <p:nvSpPr>
          <p:cNvPr id="347" name="Google Shape;347;p45"/>
          <p:cNvSpPr txBox="1"/>
          <p:nvPr>
            <p:ph idx="1" type="body"/>
          </p:nvPr>
        </p:nvSpPr>
        <p:spPr>
          <a:xfrm>
            <a:off x="0" y="0"/>
            <a:ext cx="12192000" cy="724200"/>
          </a:xfrm>
          <a:prstGeom prst="rect">
            <a:avLst/>
          </a:prstGeom>
          <a:solidFill>
            <a:srgbClr val="C92005"/>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452"/>
              <a:buFont typeface="Arial"/>
              <a:buNone/>
            </a:pPr>
            <a:r>
              <a:rPr lang="en-US" sz="4452">
                <a:solidFill>
                  <a:srgbClr val="FFFFFF"/>
                </a:solidFill>
                <a:latin typeface="Arial Rounded"/>
                <a:ea typeface="Arial Rounded"/>
                <a:cs typeface="Arial Rounded"/>
                <a:sym typeface="Arial Rounded"/>
              </a:rPr>
              <a:t>Comparative Result</a:t>
            </a:r>
            <a:endParaRPr>
              <a:latin typeface="Arial Rounded"/>
              <a:ea typeface="Arial Rounded"/>
              <a:cs typeface="Arial Rounded"/>
              <a:sym typeface="Arial Round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nvSpPr>
        <p:spPr>
          <a:xfrm>
            <a:off x="-243954" y="-58991"/>
            <a:ext cx="12679907" cy="79978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876"/>
              <a:buFont typeface="Arial Rounded"/>
              <a:buNone/>
            </a:pPr>
            <a:r>
              <a:rPr b="1" i="0" lang="en-US" sz="4876" u="none" cap="none" strike="noStrike">
                <a:solidFill>
                  <a:srgbClr val="FFFFFF"/>
                </a:solidFill>
                <a:latin typeface="Arial Rounded"/>
                <a:ea typeface="Arial Rounded"/>
                <a:cs typeface="Arial Rounded"/>
                <a:sym typeface="Arial Rounded"/>
              </a:rPr>
              <a:t>Results</a:t>
            </a:r>
            <a:endParaRPr/>
          </a:p>
        </p:txBody>
      </p:sp>
      <p:pic>
        <p:nvPicPr>
          <p:cNvPr id="353" name="Google Shape;353;p46"/>
          <p:cNvPicPr preferRelativeResize="0"/>
          <p:nvPr/>
        </p:nvPicPr>
        <p:blipFill rotWithShape="1">
          <a:blip r:embed="rId3">
            <a:alphaModFix/>
          </a:blip>
          <a:srcRect b="-28307" l="-15582" r="-20508" t="-7784"/>
          <a:stretch/>
        </p:blipFill>
        <p:spPr>
          <a:xfrm>
            <a:off x="0" y="3205145"/>
            <a:ext cx="12192000" cy="3326809"/>
          </a:xfrm>
          <a:prstGeom prst="rect">
            <a:avLst/>
          </a:prstGeom>
          <a:noFill/>
          <a:ln>
            <a:noFill/>
          </a:ln>
        </p:spPr>
      </p:pic>
      <p:sp>
        <p:nvSpPr>
          <p:cNvPr id="354" name="Google Shape;354;p46"/>
          <p:cNvSpPr txBox="1"/>
          <p:nvPr/>
        </p:nvSpPr>
        <p:spPr>
          <a:xfrm>
            <a:off x="801150" y="1322175"/>
            <a:ext cx="10589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Based on the accuracy of each classifier in the above figure it can be summarized that Decision Tree, Random Forest and lastly Extra Tree has the best accuracies. So we will consider Extra Tree as our main model for prediction whether the URL is benign or malicious, </a:t>
            </a:r>
            <a:r>
              <a:rPr lang="en-US" sz="1800">
                <a:solidFill>
                  <a:schemeClr val="dk1"/>
                </a:solidFill>
              </a:rPr>
              <a:t>because the computation time is less.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nvSpPr>
        <p:spPr>
          <a:xfrm>
            <a:off x="-88390" y="-26641"/>
            <a:ext cx="12368780" cy="843251"/>
          </a:xfrm>
          <a:prstGeom prst="rect">
            <a:avLst/>
          </a:prstGeom>
          <a:solidFill>
            <a:srgbClr val="C92004"/>
          </a:solidFill>
          <a:ln>
            <a:noFill/>
          </a:ln>
        </p:spPr>
        <p:txBody>
          <a:bodyPr anchorCtr="0" anchor="t" bIns="91400" lIns="91400" spcFirstLastPara="1" rIns="91400" wrap="square" tIns="91400">
            <a:spAutoFit/>
          </a:bodyPr>
          <a:lstStyle/>
          <a:p>
            <a:pPr indent="0" lvl="0" marL="0" marR="0" rtl="0" algn="ctr">
              <a:lnSpc>
                <a:spcPct val="90000"/>
              </a:lnSpc>
              <a:spcBef>
                <a:spcPts val="0"/>
              </a:spcBef>
              <a:spcAft>
                <a:spcPts val="0"/>
              </a:spcAft>
              <a:buClr>
                <a:srgbClr val="FFFFFF"/>
              </a:buClr>
              <a:buSzPts val="4500"/>
              <a:buFont typeface="Arial Rounded"/>
              <a:buNone/>
            </a:pPr>
            <a:r>
              <a:rPr b="1" i="0" lang="en-US" sz="4500" u="none" cap="none" strike="noStrike">
                <a:solidFill>
                  <a:srgbClr val="FFFFFF"/>
                </a:solidFill>
                <a:latin typeface="Arial Rounded"/>
                <a:ea typeface="Arial Rounded"/>
                <a:cs typeface="Arial Rounded"/>
                <a:sym typeface="Arial Rounded"/>
              </a:rPr>
              <a:t>Future Scope</a:t>
            </a:r>
            <a:endParaRPr/>
          </a:p>
        </p:txBody>
      </p:sp>
      <p:sp>
        <p:nvSpPr>
          <p:cNvPr id="360" name="Google Shape;360;p47"/>
          <p:cNvSpPr txBox="1"/>
          <p:nvPr/>
        </p:nvSpPr>
        <p:spPr>
          <a:xfrm>
            <a:off x="567750" y="1651075"/>
            <a:ext cx="11056500" cy="3899400"/>
          </a:xfrm>
          <a:prstGeom prst="rect">
            <a:avLst/>
          </a:prstGeom>
          <a:noFill/>
          <a:ln>
            <a:noFill/>
          </a:ln>
        </p:spPr>
        <p:txBody>
          <a:bodyPr anchorCtr="0" anchor="t" bIns="0" lIns="0" spcFirstLastPara="1" rIns="0" wrap="square" tIns="0">
            <a:spAutoFit/>
          </a:bodyPr>
          <a:lstStyle/>
          <a:p>
            <a:pPr indent="-349250" lvl="0" marL="4572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18 lexical features are implemented, in future more lexical features will be added for more accurate results.</a:t>
            </a:r>
            <a:endParaRPr/>
          </a:p>
          <a:p>
            <a:pPr indent="-368300" lvl="0" marL="457200" marR="0" rtl="0" algn="l">
              <a:lnSpc>
                <a:spcPct val="100000"/>
              </a:lnSpc>
              <a:spcBef>
                <a:spcPts val="100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The current dataset comprises 651,191 entries, with an imbalance between benign and malicious samples. To ensure a more equitable representation and enhance analytical accuracy, the dataset will be expanded to achieve a balanced ratio of benign to malicious data points.</a:t>
            </a:r>
            <a:endParaRPr/>
          </a:p>
          <a:p>
            <a:pPr indent="-368300" lvl="0" marL="457200" marR="0" rtl="0" algn="l">
              <a:lnSpc>
                <a:spcPct val="100000"/>
              </a:lnSpc>
              <a:spcBef>
                <a:spcPts val="100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Also this is command line execution. An application will be built.</a:t>
            </a:r>
            <a:endParaRPr/>
          </a:p>
          <a:p>
            <a:pPr indent="-368300" lvl="0" marL="457200" marR="0" rtl="0" algn="l">
              <a:lnSpc>
                <a:spcPct val="100000"/>
              </a:lnSpc>
              <a:spcBef>
                <a:spcPts val="100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The application will scan the QR code and will identify that the QR code is malicious or benign.</a:t>
            </a:r>
            <a:endParaRPr/>
          </a:p>
          <a:p>
            <a:pPr indent="-368300" lvl="0" marL="457200" marR="0" rtl="0" algn="l">
              <a:lnSpc>
                <a:spcPct val="100000"/>
              </a:lnSpc>
              <a:spcBef>
                <a:spcPts val="100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If the QR is benign it will redirect to particular page, if it is malicious it will ask whether you want to exit or run anyways.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nvSpPr>
        <p:spPr>
          <a:xfrm>
            <a:off x="-255977" y="-71773"/>
            <a:ext cx="12703954" cy="801297"/>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876"/>
              <a:buFont typeface="Arial Rounded"/>
              <a:buNone/>
            </a:pPr>
            <a:r>
              <a:rPr b="1" i="0" lang="en-US" sz="4876" u="none" cap="none" strike="noStrike">
                <a:solidFill>
                  <a:srgbClr val="FFFFFF"/>
                </a:solidFill>
                <a:latin typeface="Arial Rounded"/>
                <a:ea typeface="Arial Rounded"/>
                <a:cs typeface="Arial Rounded"/>
                <a:sym typeface="Arial Rounded"/>
              </a:rPr>
              <a:t>Conclusion</a:t>
            </a:r>
            <a:endParaRPr/>
          </a:p>
        </p:txBody>
      </p:sp>
      <p:sp>
        <p:nvSpPr>
          <p:cNvPr id="366" name="Google Shape;366;p48"/>
          <p:cNvSpPr txBox="1"/>
          <p:nvPr/>
        </p:nvSpPr>
        <p:spPr>
          <a:xfrm>
            <a:off x="349650" y="1251649"/>
            <a:ext cx="11573100" cy="3324600"/>
          </a:xfrm>
          <a:prstGeom prst="rect">
            <a:avLst/>
          </a:prstGeom>
          <a:noFill/>
          <a:ln>
            <a:noFill/>
          </a:ln>
        </p:spPr>
        <p:txBody>
          <a:bodyPr anchorCtr="0" anchor="t" bIns="91400" lIns="91400" spcFirstLastPara="1" rIns="91400" wrap="square" tIns="91400">
            <a:spAutoFit/>
          </a:bodyPr>
          <a:lstStyle/>
          <a:p>
            <a:pPr indent="-336550" lvl="0" marL="457200" marR="0" rtl="0" algn="just">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Poppins"/>
                <a:ea typeface="Poppins"/>
                <a:cs typeface="Poppins"/>
                <a:sym typeface="Poppins"/>
              </a:rPr>
              <a:t>A machine learning-based system was created to detect malicious QR codes, distinguishing them from harmless ones.</a:t>
            </a:r>
            <a:endParaRPr/>
          </a:p>
          <a:p>
            <a:pPr indent="0" lvl="0" marL="0" marR="0" rtl="0" algn="just">
              <a:lnSpc>
                <a:spcPct val="100000"/>
              </a:lnSpc>
              <a:spcBef>
                <a:spcPts val="0"/>
              </a:spcBef>
              <a:spcAft>
                <a:spcPts val="0"/>
              </a:spcAft>
              <a:buClr>
                <a:srgbClr val="000000"/>
              </a:buClr>
              <a:buSzPts val="1700"/>
              <a:buFont typeface="Poppins"/>
              <a:buNone/>
            </a:pPr>
            <a:r>
              <a:t/>
            </a:r>
            <a:endParaRPr b="0" i="0" sz="1700" u="none" cap="none" strike="noStrike">
              <a:solidFill>
                <a:srgbClr val="000000"/>
              </a:solidFill>
              <a:latin typeface="Arial"/>
              <a:ea typeface="Arial"/>
              <a:cs typeface="Arial"/>
              <a:sym typeface="Arial"/>
            </a:endParaRPr>
          </a:p>
          <a:p>
            <a:pPr indent="-336550" lvl="0" marL="457200" marR="0" rtl="0" algn="just">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Poppins"/>
                <a:ea typeface="Poppins"/>
                <a:cs typeface="Poppins"/>
                <a:sym typeface="Poppins"/>
              </a:rPr>
              <a:t>The model was trained and tested using a dataset comprising both types of </a:t>
            </a:r>
            <a:r>
              <a:rPr lang="en-US" sz="1700">
                <a:latin typeface="Poppins"/>
                <a:ea typeface="Poppins"/>
                <a:cs typeface="Poppins"/>
                <a:sym typeface="Poppins"/>
              </a:rPr>
              <a:t>URLs.</a:t>
            </a:r>
            <a:r>
              <a:rPr b="0" i="0" lang="en-US" sz="1700" u="none" cap="none" strike="noStrike">
                <a:solidFill>
                  <a:srgbClr val="000000"/>
                </a:solidFill>
                <a:latin typeface="Poppins"/>
                <a:ea typeface="Poppins"/>
                <a:cs typeface="Poppins"/>
                <a:sym typeface="Poppins"/>
              </a:rPr>
              <a:t>.</a:t>
            </a:r>
            <a:endParaRPr b="0" i="0" sz="17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None/>
            </a:pPr>
            <a:r>
              <a:t/>
            </a:r>
            <a:endParaRPr sz="1700">
              <a:latin typeface="Poppins"/>
              <a:ea typeface="Poppins"/>
              <a:cs typeface="Poppins"/>
              <a:sym typeface="Poppins"/>
            </a:endParaRPr>
          </a:p>
          <a:p>
            <a:pPr indent="-336550" lvl="0" marL="457200" marR="0" rtl="0" algn="just">
              <a:lnSpc>
                <a:spcPct val="100000"/>
              </a:lnSpc>
              <a:spcBef>
                <a:spcPts val="0"/>
              </a:spcBef>
              <a:spcAft>
                <a:spcPts val="0"/>
              </a:spcAft>
              <a:buSzPts val="1700"/>
              <a:buFont typeface="Poppins"/>
              <a:buChar char="●"/>
            </a:pPr>
            <a:r>
              <a:rPr lang="en-US" sz="1700">
                <a:latin typeface="Poppins"/>
                <a:ea typeface="Poppins"/>
                <a:cs typeface="Poppins"/>
                <a:sym typeface="Poppins"/>
              </a:rPr>
              <a:t>Various visualizations were employed to effectively analyze patterns, relationships, and insights within the data, aiding in the overall understanding and interpretation of the results.</a:t>
            </a:r>
            <a:endParaRPr sz="1700">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700"/>
              <a:buFont typeface="Poppins"/>
              <a:buNone/>
            </a:pPr>
            <a:r>
              <a:t/>
            </a:r>
            <a:endParaRPr sz="1700"/>
          </a:p>
          <a:p>
            <a:pPr indent="-336550" lvl="0" marL="457200" marR="0" rtl="0" algn="just">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Poppins"/>
                <a:ea typeface="Poppins"/>
                <a:cs typeface="Poppins"/>
                <a:sym typeface="Poppins"/>
              </a:rPr>
              <a:t>It utilizes 18 lexical cues to reliably determine if a URL is malicious or benign.</a:t>
            </a:r>
            <a:endParaRPr/>
          </a:p>
          <a:p>
            <a:pPr indent="0" lvl="0" marL="0" marR="0" rtl="0" algn="just">
              <a:lnSpc>
                <a:spcPct val="100000"/>
              </a:lnSpc>
              <a:spcBef>
                <a:spcPts val="0"/>
              </a:spcBef>
              <a:spcAft>
                <a:spcPts val="0"/>
              </a:spcAft>
              <a:buClr>
                <a:srgbClr val="000000"/>
              </a:buClr>
              <a:buSzPts val="1700"/>
              <a:buFont typeface="Poppins"/>
              <a:buNone/>
            </a:pPr>
            <a:r>
              <a:t/>
            </a:r>
            <a:endParaRPr b="0" i="0" sz="1700" u="none" cap="none" strike="noStrike">
              <a:solidFill>
                <a:srgbClr val="000000"/>
              </a:solidFill>
              <a:latin typeface="Arial"/>
              <a:ea typeface="Arial"/>
              <a:cs typeface="Arial"/>
              <a:sym typeface="Arial"/>
            </a:endParaRPr>
          </a:p>
          <a:p>
            <a:pPr indent="-336550" lvl="0" marL="457200" marR="0" rtl="0" algn="just">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Poppins"/>
                <a:ea typeface="Poppins"/>
                <a:cs typeface="Poppins"/>
                <a:sym typeface="Poppins"/>
              </a:rPr>
              <a:t>This system helps uncover cybersecurity vulnerabilities and ensures consumer protection during daily interactions.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49"/>
          <p:cNvSpPr txBox="1"/>
          <p:nvPr/>
        </p:nvSpPr>
        <p:spPr>
          <a:xfrm>
            <a:off x="360949" y="979725"/>
            <a:ext cx="11460002" cy="975472"/>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Based on the accuracy of each classifier in the above figure it can be summarized that Decision Tree, Random Forest and lastly Extra Tree has the best accuracies. So we will consider Extra Tree as our main model for prediction whether the QR is benign or malicious </a:t>
            </a:r>
            <a:endParaRPr/>
          </a:p>
        </p:txBody>
      </p:sp>
      <p:pic>
        <p:nvPicPr>
          <p:cNvPr descr="Google Shape;511;g24de996dbbc_2_57" id="372" name="Google Shape;372;p49"/>
          <p:cNvPicPr preferRelativeResize="0"/>
          <p:nvPr/>
        </p:nvPicPr>
        <p:blipFill rotWithShape="1">
          <a:blip r:embed="rId3">
            <a:alphaModFix/>
          </a:blip>
          <a:srcRect b="0" l="0" r="0" t="0"/>
          <a:stretch/>
        </p:blipFill>
        <p:spPr>
          <a:xfrm>
            <a:off x="1521124" y="2502374"/>
            <a:ext cx="7786152" cy="3002627"/>
          </a:xfrm>
          <a:prstGeom prst="rect">
            <a:avLst/>
          </a:prstGeom>
          <a:noFill/>
          <a:ln>
            <a:noFill/>
          </a:ln>
        </p:spPr>
      </p:pic>
      <p:sp>
        <p:nvSpPr>
          <p:cNvPr id="373" name="Google Shape;373;p49"/>
          <p:cNvSpPr txBox="1"/>
          <p:nvPr/>
        </p:nvSpPr>
        <p:spPr>
          <a:xfrm>
            <a:off x="-103577" y="80627"/>
            <a:ext cx="12704100" cy="8013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876"/>
              <a:buFont typeface="Arial Rounded"/>
              <a:buNone/>
            </a:pPr>
            <a:r>
              <a:rPr b="1" lang="en-US" sz="4876">
                <a:solidFill>
                  <a:srgbClr val="FFFFFF"/>
                </a:solidFill>
                <a:latin typeface="Arial Rounded"/>
                <a:ea typeface="Arial Rounded"/>
                <a:cs typeface="Arial Rounded"/>
                <a:sym typeface="Arial Rounded"/>
              </a:rPr>
              <a:t>Summary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nvSpPr>
        <p:spPr>
          <a:xfrm>
            <a:off x="360949" y="979725"/>
            <a:ext cx="11460000" cy="3232200"/>
          </a:xfrm>
          <a:prstGeom prst="rect">
            <a:avLst/>
          </a:prstGeom>
          <a:noFill/>
          <a:ln>
            <a:noFill/>
          </a:ln>
        </p:spPr>
        <p:txBody>
          <a:bodyPr anchorCtr="0" anchor="t" bIns="91400" lIns="91400" spcFirstLastPara="1" rIns="91400" wrap="square" tIns="91400">
            <a:spAutoFit/>
          </a:bodyPr>
          <a:lstStyle/>
          <a:p>
            <a:pPr indent="0" lvl="0" marL="0" rtl="0" algn="just">
              <a:spcBef>
                <a:spcPts val="0"/>
              </a:spcBef>
              <a:spcAft>
                <a:spcPts val="0"/>
              </a:spcAft>
              <a:buClr>
                <a:schemeClr val="dk1"/>
              </a:buClr>
              <a:buSzPts val="1100"/>
              <a:buFont typeface="Arial"/>
              <a:buNone/>
            </a:pPr>
            <a:r>
              <a:rPr lang="en-US" sz="1800">
                <a:latin typeface="Poppins"/>
                <a:ea typeface="Poppins"/>
                <a:cs typeface="Poppins"/>
                <a:sym typeface="Poppins"/>
              </a:rPr>
              <a:t>[1] Raja, A. Saleem, R. Vinodini, and A. Kavitha. ”Lexical features based malicious URL detection using machine learning techniques.” Materials Today: Proceedings 47 (2021): 163-166.</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rPr lang="en-US" sz="1800">
                <a:latin typeface="Poppins"/>
                <a:ea typeface="Poppins"/>
                <a:cs typeface="Poppins"/>
                <a:sym typeface="Poppins"/>
              </a:rPr>
              <a:t>[2] AP, Mrs Latha, et al. ”Malicious URL Detection using Logistic Regression.”</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rPr lang="en-US" sz="1800">
                <a:latin typeface="Poppins"/>
                <a:ea typeface="Poppins"/>
                <a:cs typeface="Poppins"/>
                <a:sym typeface="Poppins"/>
              </a:rPr>
              <a:t>[3] Janet, B., and R. Joshua Arul Kumar. ”Malicious URL detection: a comparative study.” 2021 International Conference on Artificial Intelligence and Smart Systems (ICAIS). IEEE, 2021.</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t/>
            </a:r>
            <a:endParaRPr sz="1800">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rPr lang="en-US" sz="1800">
                <a:latin typeface="Poppins"/>
                <a:ea typeface="Poppins"/>
                <a:cs typeface="Poppins"/>
                <a:sym typeface="Poppins"/>
              </a:rPr>
              <a:t>[4] Do Xuan, Cho, Hoa Dinh Nguyen, and Victor Nikolaevich Tisenko. ”Malicious URL detection based on machine learning.” International Journal of Advanced Computer Science and Applications 11.1 (2020).</a:t>
            </a:r>
            <a:endParaRPr sz="1800">
              <a:latin typeface="Poppins"/>
              <a:ea typeface="Poppins"/>
              <a:cs typeface="Poppins"/>
              <a:sym typeface="Poppins"/>
            </a:endParaRPr>
          </a:p>
        </p:txBody>
      </p:sp>
      <p:sp>
        <p:nvSpPr>
          <p:cNvPr id="379" name="Google Shape;379;p50"/>
          <p:cNvSpPr txBox="1"/>
          <p:nvPr/>
        </p:nvSpPr>
        <p:spPr>
          <a:xfrm>
            <a:off x="-103577" y="80627"/>
            <a:ext cx="12704100" cy="8013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876"/>
              <a:buFont typeface="Arial Rounded"/>
              <a:buNone/>
            </a:pPr>
            <a:r>
              <a:rPr b="1" lang="en-US" sz="4876">
                <a:solidFill>
                  <a:srgbClr val="FFFFFF"/>
                </a:solidFill>
                <a:latin typeface="Arial Rounded"/>
                <a:ea typeface="Arial Rounded"/>
                <a:cs typeface="Arial Rounded"/>
                <a:sym typeface="Arial Rounded"/>
              </a:rPr>
              <a:t>Bibliography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309453" y="3066909"/>
            <a:ext cx="11573100" cy="724200"/>
          </a:xfrm>
          <a:prstGeom prst="rect">
            <a:avLst/>
          </a:prstGeom>
        </p:spPr>
        <p:txBody>
          <a:bodyPr anchorCtr="0" anchor="ctr" bIns="45675" lIns="45675" spcFirstLastPara="1" rIns="45675" wrap="square" tIns="45675">
            <a:normAutofit lnSpcReduction="20000"/>
          </a:bodyPr>
          <a:lstStyle/>
          <a:p>
            <a:pPr indent="0" lvl="0" marL="0" rtl="0" algn="ctr">
              <a:spcBef>
                <a:spcPts val="1000"/>
              </a:spcBef>
              <a:spcAft>
                <a:spcPts val="0"/>
              </a:spcAft>
              <a:buNone/>
            </a:pPr>
            <a:r>
              <a:rPr lang="en-US">
                <a:solidFill>
                  <a:srgbClr val="FF0000"/>
                </a:solidFill>
                <a:latin typeface="Arial Rounded"/>
                <a:ea typeface="Arial Rounded"/>
                <a:cs typeface="Arial Rounded"/>
                <a:sym typeface="Arial Rounded"/>
              </a:rPr>
              <a:t>THANK YOU</a:t>
            </a:r>
            <a:endParaRPr>
              <a:solidFill>
                <a:srgbClr val="FF0000"/>
              </a:solidFill>
              <a:latin typeface="Arial Rounded"/>
              <a:ea typeface="Arial Rounded"/>
              <a:cs typeface="Arial Rounded"/>
              <a:sym typeface="Arial Round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0" y="-9175"/>
            <a:ext cx="12192000" cy="7242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374"/>
              <a:buFont typeface="Arial Rounded"/>
              <a:buNone/>
            </a:pPr>
            <a:r>
              <a:rPr b="1" lang="en-US" sz="4374">
                <a:solidFill>
                  <a:srgbClr val="FFFFFF"/>
                </a:solidFill>
                <a:latin typeface="Arial Rounded"/>
                <a:ea typeface="Arial Rounded"/>
                <a:cs typeface="Arial Rounded"/>
                <a:sym typeface="Arial Rounded"/>
              </a:rPr>
              <a:t>Problem Statement</a:t>
            </a:r>
            <a:endParaRPr/>
          </a:p>
        </p:txBody>
      </p:sp>
      <p:sp>
        <p:nvSpPr>
          <p:cNvPr id="180" name="Google Shape;180;p25"/>
          <p:cNvSpPr/>
          <p:nvPr/>
        </p:nvSpPr>
        <p:spPr>
          <a:xfrm rot="2834865">
            <a:off x="3509112" y="367170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 name="Google Shape;181;p25"/>
          <p:cNvSpPr/>
          <p:nvPr/>
        </p:nvSpPr>
        <p:spPr>
          <a:xfrm rot="2834865">
            <a:off x="2127523" y="221387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 name="Google Shape;182;p25"/>
          <p:cNvSpPr/>
          <p:nvPr/>
        </p:nvSpPr>
        <p:spPr>
          <a:xfrm rot="2834865">
            <a:off x="4890701" y="221387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 name="Google Shape;183;p25"/>
          <p:cNvSpPr/>
          <p:nvPr/>
        </p:nvSpPr>
        <p:spPr>
          <a:xfrm rot="-7303532">
            <a:off x="9029700" y="3677727"/>
            <a:ext cx="963582" cy="939288"/>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 name="Google Shape;184;p25"/>
          <p:cNvSpPr/>
          <p:nvPr/>
        </p:nvSpPr>
        <p:spPr>
          <a:xfrm>
            <a:off x="9337699" y="3981248"/>
            <a:ext cx="390387" cy="318230"/>
          </a:xfrm>
          <a:custGeom>
            <a:rect b="b" l="l" r="r" t="t"/>
            <a:pathLst>
              <a:path extrusionOk="0" h="21600" w="2160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 name="Google Shape;185;p25"/>
          <p:cNvSpPr/>
          <p:nvPr/>
        </p:nvSpPr>
        <p:spPr>
          <a:xfrm rot="2834865">
            <a:off x="9035470" y="3671703"/>
            <a:ext cx="951933" cy="951116"/>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 name="Google Shape;186;p25"/>
          <p:cNvSpPr txBox="1"/>
          <p:nvPr/>
        </p:nvSpPr>
        <p:spPr>
          <a:xfrm>
            <a:off x="375499" y="1258600"/>
            <a:ext cx="11433602" cy="3604285"/>
          </a:xfrm>
          <a:prstGeom prst="rect">
            <a:avLst/>
          </a:prstGeom>
          <a:noFill/>
          <a:ln>
            <a:noFill/>
          </a:ln>
        </p:spPr>
        <p:txBody>
          <a:bodyPr anchorCtr="0" anchor="t" bIns="91400" lIns="91400" spcFirstLastPara="1" rIns="91400" wrap="square" tIns="91400">
            <a:spAutoFit/>
          </a:bodyPr>
          <a:lstStyle/>
          <a:p>
            <a:pPr indent="-127000" lvl="0" marL="120315" marR="0" rtl="0" algn="l">
              <a:lnSpc>
                <a:spcPct val="100000"/>
              </a:lnSpc>
              <a:spcBef>
                <a:spcPts val="0"/>
              </a:spcBef>
              <a:spcAft>
                <a:spcPts val="0"/>
              </a:spcAft>
              <a:buClr>
                <a:srgbClr val="000000"/>
              </a:buClr>
              <a:buSzPts val="2000"/>
              <a:buFont typeface="Poppins"/>
              <a:buChar char="•"/>
            </a:pPr>
            <a:r>
              <a:rPr b="0" i="0" lang="en-US" sz="2000" u="none" cap="none" strike="noStrike">
                <a:solidFill>
                  <a:srgbClr val="000000"/>
                </a:solidFill>
                <a:latin typeface="Poppins"/>
                <a:ea typeface="Poppins"/>
                <a:cs typeface="Poppins"/>
                <a:sym typeface="Poppins"/>
              </a:rPr>
              <a:t>As the world moves towards digitalization, the use of links has increased exponentially.</a:t>
            </a:r>
            <a:endParaRPr/>
          </a:p>
          <a:p>
            <a:pPr indent="0" lvl="0" marL="120315" marR="0" rtl="0" algn="l">
              <a:lnSpc>
                <a:spcPct val="100000"/>
              </a:lnSpc>
              <a:spcBef>
                <a:spcPts val="0"/>
              </a:spcBef>
              <a:spcAft>
                <a:spcPts val="0"/>
              </a:spcAft>
              <a:buClr>
                <a:srgbClr val="000000"/>
              </a:buClr>
              <a:buSzPts val="2000"/>
              <a:buFont typeface="Poppins"/>
              <a:buNone/>
            </a:pPr>
            <a:r>
              <a:t/>
            </a:r>
            <a:endParaRPr b="0" i="0" sz="2000" u="none" cap="none" strike="noStrike">
              <a:solidFill>
                <a:srgbClr val="000000"/>
              </a:solidFill>
              <a:latin typeface="Poppins"/>
              <a:ea typeface="Poppins"/>
              <a:cs typeface="Poppins"/>
              <a:sym typeface="Poppins"/>
            </a:endParaRPr>
          </a:p>
          <a:p>
            <a:pPr indent="-127000" lvl="0" marL="120315" marR="0" rtl="0" algn="l">
              <a:lnSpc>
                <a:spcPct val="100000"/>
              </a:lnSpc>
              <a:spcBef>
                <a:spcPts val="0"/>
              </a:spcBef>
              <a:spcAft>
                <a:spcPts val="0"/>
              </a:spcAft>
              <a:buClr>
                <a:srgbClr val="000000"/>
              </a:buClr>
              <a:buSzPts val="2000"/>
              <a:buFont typeface="Poppins"/>
              <a:buChar char="•"/>
            </a:pPr>
            <a:r>
              <a:rPr b="0" i="0" lang="en-US" sz="2000" u="none" cap="none" strike="noStrike">
                <a:solidFill>
                  <a:srgbClr val="000000"/>
                </a:solidFill>
                <a:latin typeface="Poppins"/>
                <a:ea typeface="Poppins"/>
                <a:cs typeface="Poppins"/>
                <a:sym typeface="Poppins"/>
              </a:rPr>
              <a:t>Along with their benefits, links also have drawbacks, as users can be misled by hackers reproducing malicious URLs in various ways.</a:t>
            </a:r>
            <a:endParaRPr/>
          </a:p>
          <a:p>
            <a:pPr indent="0" lvl="0" marL="0" marR="0" rtl="0" algn="l">
              <a:lnSpc>
                <a:spcPct val="100000"/>
              </a:lnSpc>
              <a:spcBef>
                <a:spcPts val="0"/>
              </a:spcBef>
              <a:spcAft>
                <a:spcPts val="0"/>
              </a:spcAft>
              <a:buClr>
                <a:srgbClr val="000000"/>
              </a:buClr>
              <a:buSzPts val="2000"/>
              <a:buFont typeface="Poppins"/>
              <a:buNone/>
            </a:pPr>
            <a:r>
              <a:t/>
            </a:r>
            <a:endParaRPr b="0" i="0" sz="2000" u="none" cap="none" strike="noStrike">
              <a:solidFill>
                <a:srgbClr val="000000"/>
              </a:solidFill>
              <a:latin typeface="Poppins"/>
              <a:ea typeface="Poppins"/>
              <a:cs typeface="Poppins"/>
              <a:sym typeface="Poppins"/>
            </a:endParaRPr>
          </a:p>
          <a:p>
            <a:pPr indent="-127000" lvl="0" marL="120315" marR="0" rtl="0" algn="l">
              <a:lnSpc>
                <a:spcPct val="100000"/>
              </a:lnSpc>
              <a:spcBef>
                <a:spcPts val="0"/>
              </a:spcBef>
              <a:spcAft>
                <a:spcPts val="0"/>
              </a:spcAft>
              <a:buClr>
                <a:srgbClr val="000000"/>
              </a:buClr>
              <a:buSzPts val="2000"/>
              <a:buFont typeface="Poppins"/>
              <a:buChar char="•"/>
            </a:pPr>
            <a:r>
              <a:rPr b="0" i="0" lang="en-US" sz="2000" u="none" cap="none" strike="noStrike">
                <a:solidFill>
                  <a:srgbClr val="000000"/>
                </a:solidFill>
                <a:latin typeface="Poppins"/>
                <a:ea typeface="Poppins"/>
                <a:cs typeface="Poppins"/>
                <a:sym typeface="Poppins"/>
              </a:rPr>
              <a:t>To address this issue, we aim to develop a malicious link detection system that will analyze the URL and predict whether it is benign or malicious.</a:t>
            </a:r>
            <a:endParaRPr/>
          </a:p>
          <a:p>
            <a:pPr indent="0" lvl="0" marL="120315" marR="0" rtl="0" algn="l">
              <a:lnSpc>
                <a:spcPct val="100000"/>
              </a:lnSpc>
              <a:spcBef>
                <a:spcPts val="0"/>
              </a:spcBef>
              <a:spcAft>
                <a:spcPts val="0"/>
              </a:spcAft>
              <a:buClr>
                <a:srgbClr val="000000"/>
              </a:buClr>
              <a:buSzPts val="2000"/>
              <a:buFont typeface="Poppins"/>
              <a:buNone/>
            </a:pPr>
            <a:r>
              <a:t/>
            </a:r>
            <a:endParaRPr b="0" i="0" sz="2000" u="none" cap="none" strike="noStrike">
              <a:solidFill>
                <a:srgbClr val="000000"/>
              </a:solidFill>
              <a:latin typeface="Poppins"/>
              <a:ea typeface="Poppins"/>
              <a:cs typeface="Poppins"/>
              <a:sym typeface="Poppins"/>
            </a:endParaRPr>
          </a:p>
          <a:p>
            <a:pPr indent="-127000" lvl="0" marL="120315" marR="0" rtl="0" algn="l">
              <a:lnSpc>
                <a:spcPct val="100000"/>
              </a:lnSpc>
              <a:spcBef>
                <a:spcPts val="0"/>
              </a:spcBef>
              <a:spcAft>
                <a:spcPts val="0"/>
              </a:spcAft>
              <a:buClr>
                <a:srgbClr val="000000"/>
              </a:buClr>
              <a:buSzPts val="2000"/>
              <a:buFont typeface="Poppins"/>
              <a:buChar char="•"/>
            </a:pPr>
            <a:r>
              <a:rPr b="0" i="0" lang="en-US" sz="2000" u="none" cap="none" strike="noStrike">
                <a:solidFill>
                  <a:srgbClr val="000000"/>
                </a:solidFill>
                <a:latin typeface="Poppins"/>
                <a:ea typeface="Poppins"/>
                <a:cs typeface="Poppins"/>
                <a:sym typeface="Poppins"/>
              </a:rPr>
              <a:t>A machine learning model will be designed to detect malicious links effectively.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 type="body"/>
          </p:nvPr>
        </p:nvSpPr>
        <p:spPr>
          <a:xfrm>
            <a:off x="0" y="-29325"/>
            <a:ext cx="12192000" cy="7242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374"/>
              <a:buFont typeface="Arial Rounded"/>
              <a:buNone/>
            </a:pPr>
            <a:r>
              <a:rPr b="1" lang="en-US" sz="4374">
                <a:solidFill>
                  <a:srgbClr val="FFFFFF"/>
                </a:solidFill>
                <a:latin typeface="Arial Rounded"/>
                <a:ea typeface="Arial Rounded"/>
                <a:cs typeface="Arial Rounded"/>
                <a:sym typeface="Arial Rounded"/>
              </a:rPr>
              <a:t>Introduction</a:t>
            </a:r>
            <a:endParaRPr/>
          </a:p>
        </p:txBody>
      </p:sp>
      <p:sp>
        <p:nvSpPr>
          <p:cNvPr id="192" name="Google Shape;192;p26"/>
          <p:cNvSpPr/>
          <p:nvPr/>
        </p:nvSpPr>
        <p:spPr>
          <a:xfrm>
            <a:off x="8147221" y="2938382"/>
            <a:ext cx="334119" cy="333575"/>
          </a:xfrm>
          <a:custGeom>
            <a:rect b="b" l="l" r="r" t="t"/>
            <a:pathLst>
              <a:path extrusionOk="0" h="21600" w="21600">
                <a:moveTo>
                  <a:pt x="10839" y="4306"/>
                </a:moveTo>
                <a:lnTo>
                  <a:pt x="17826" y="11303"/>
                </a:ln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3" name="Google Shape;193;p26"/>
          <p:cNvSpPr/>
          <p:nvPr/>
        </p:nvSpPr>
        <p:spPr>
          <a:xfrm>
            <a:off x="5973650" y="2935234"/>
            <a:ext cx="235255" cy="339871"/>
          </a:xfrm>
          <a:custGeom>
            <a:rect b="b" l="l" r="r" t="t"/>
            <a:pathLst>
              <a:path extrusionOk="0" h="21568" w="2160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26"/>
          <p:cNvSpPr/>
          <p:nvPr/>
        </p:nvSpPr>
        <p:spPr>
          <a:xfrm>
            <a:off x="10369429" y="2952196"/>
            <a:ext cx="334119" cy="333679"/>
          </a:xfrm>
          <a:custGeom>
            <a:rect b="b" l="l" r="r" t="t"/>
            <a:pathLst>
              <a:path extrusionOk="0" h="21600" w="2160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5" name="Google Shape;195;p26"/>
          <p:cNvSpPr txBox="1"/>
          <p:nvPr/>
        </p:nvSpPr>
        <p:spPr>
          <a:xfrm>
            <a:off x="335200" y="1117325"/>
            <a:ext cx="11573100" cy="2918597"/>
          </a:xfrm>
          <a:prstGeom prst="rect">
            <a:avLst/>
          </a:prstGeom>
          <a:noFill/>
          <a:ln>
            <a:noFill/>
          </a:ln>
        </p:spPr>
        <p:txBody>
          <a:bodyPr anchorCtr="0" anchor="t" bIns="91400" lIns="91400" spcFirstLastPara="1" rIns="91400" wrap="square" tIns="91400">
            <a:sp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A </a:t>
            </a:r>
            <a:r>
              <a:rPr b="1" i="0" lang="en-US" sz="2000" u="none" cap="none" strike="noStrike">
                <a:solidFill>
                  <a:srgbClr val="000000"/>
                </a:solidFill>
                <a:latin typeface="Poppins"/>
                <a:ea typeface="Poppins"/>
                <a:cs typeface="Poppins"/>
                <a:sym typeface="Poppins"/>
              </a:rPr>
              <a:t>URL (Uniform Resource Locator)</a:t>
            </a:r>
            <a:r>
              <a:rPr b="0" i="0" lang="en-US" sz="2000" u="none" cap="none" strike="noStrike">
                <a:solidFill>
                  <a:srgbClr val="000000"/>
                </a:solidFill>
                <a:latin typeface="Poppins"/>
                <a:ea typeface="Poppins"/>
                <a:cs typeface="Poppins"/>
                <a:sym typeface="Poppins"/>
              </a:rPr>
              <a:t> is the web address used to locate resources on the internet. It consists of a scheme (protocol like </a:t>
            </a:r>
            <a:r>
              <a:rPr b="0" i="0" lang="en-US" sz="1300" u="none" cap="none" strike="noStrike">
                <a:solidFill>
                  <a:srgbClr val="000000"/>
                </a:solidFill>
                <a:latin typeface="Courier"/>
                <a:ea typeface="Courier"/>
                <a:cs typeface="Courier"/>
                <a:sym typeface="Courier"/>
              </a:rPr>
              <a:t>http</a:t>
            </a:r>
            <a:r>
              <a:rPr b="0" i="0" lang="en-US" sz="2000" u="none" cap="none" strike="noStrike">
                <a:solidFill>
                  <a:srgbClr val="000000"/>
                </a:solidFill>
                <a:latin typeface="Poppins"/>
                <a:ea typeface="Poppins"/>
                <a:cs typeface="Poppins"/>
                <a:sym typeface="Poppins"/>
              </a:rPr>
              <a:t> or </a:t>
            </a:r>
            <a:r>
              <a:rPr b="0" i="0" lang="en-US" sz="1300" u="none" cap="none" strike="noStrike">
                <a:solidFill>
                  <a:srgbClr val="000000"/>
                </a:solidFill>
                <a:latin typeface="Courier"/>
                <a:ea typeface="Courier"/>
                <a:cs typeface="Courier"/>
                <a:sym typeface="Courier"/>
              </a:rPr>
              <a:t>https</a:t>
            </a:r>
            <a:r>
              <a:rPr b="0" i="0" lang="en-US" sz="2000" u="none" cap="none" strike="noStrike">
                <a:solidFill>
                  <a:srgbClr val="000000"/>
                </a:solidFill>
                <a:latin typeface="Poppins"/>
                <a:ea typeface="Poppins"/>
                <a:cs typeface="Poppins"/>
                <a:sym typeface="Poppins"/>
              </a:rPr>
              <a:t>), a host (domain name or IP address), an optional path (specific resource location), optional query parameters (additional data), and an optional fragment (a section within the resource).</a:t>
            </a:r>
            <a:endParaRPr/>
          </a:p>
          <a:p>
            <a:pPr indent="0" lvl="0" marL="0" marR="0" rtl="0" algn="just">
              <a:lnSpc>
                <a:spcPct val="100000"/>
              </a:lnSpc>
              <a:spcBef>
                <a:spcPts val="0"/>
              </a:spcBef>
              <a:spcAft>
                <a:spcPts val="0"/>
              </a:spcAft>
              <a:buClr>
                <a:srgbClr val="000000"/>
              </a:buClr>
              <a:buSzPts val="2000"/>
              <a:buFont typeface="Poppins"/>
              <a:buNone/>
            </a:pPr>
            <a:r>
              <a:t/>
            </a:r>
            <a:endParaRPr b="0" i="0" sz="2000" u="none" cap="none" strike="noStrike">
              <a:solidFill>
                <a:srgbClr val="000000"/>
              </a:solidFill>
              <a:latin typeface="Poppins"/>
              <a:ea typeface="Poppins"/>
              <a:cs typeface="Poppins"/>
              <a:sym typeface="Poppins"/>
            </a:endParaRPr>
          </a:p>
          <a:p>
            <a:pPr indent="-355600" lvl="0" marL="4572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With the tremendous growth in URL link adoption in emerging markets for financial transactions, contact tracing, contactless registration, user authentication, and verification, the number of link-related frauds has also risen significantly.</a:t>
            </a:r>
            <a:endParaRPr/>
          </a:p>
        </p:txBody>
      </p:sp>
      <p:sp>
        <p:nvSpPr>
          <p:cNvPr id="196" name="Google Shape;196;p26"/>
          <p:cNvSpPr txBox="1"/>
          <p:nvPr/>
        </p:nvSpPr>
        <p:spPr>
          <a:xfrm>
            <a:off x="3619852" y="3933878"/>
            <a:ext cx="8347201" cy="2232685"/>
          </a:xfrm>
          <a:prstGeom prst="rect">
            <a:avLst/>
          </a:prstGeom>
          <a:noFill/>
          <a:ln>
            <a:noFill/>
          </a:ln>
        </p:spPr>
        <p:txBody>
          <a:bodyPr anchorCtr="0" anchor="t" bIns="91400" lIns="91400" spcFirstLastPara="1" rIns="91400" wrap="square" tIns="91400">
            <a:spAutoFit/>
          </a:bodyPr>
          <a:lstStyle/>
          <a:p>
            <a:pPr indent="0" lvl="0" marL="0" marR="0" rtl="0" algn="just">
              <a:lnSpc>
                <a:spcPct val="100000"/>
              </a:lnSpc>
              <a:spcBef>
                <a:spcPts val="0"/>
              </a:spcBef>
              <a:spcAft>
                <a:spcPts val="0"/>
              </a:spcAft>
              <a:buClr>
                <a:srgbClr val="000000"/>
              </a:buClr>
              <a:buSzPts val="2000"/>
              <a:buFont typeface="Poppins"/>
              <a:buNone/>
            </a:pPr>
            <a:r>
              <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Recently, hackers intend to reproduce malicious links utilizing several ways to mislead users.</a:t>
            </a:r>
            <a:endParaRPr/>
          </a:p>
          <a:p>
            <a:pPr indent="0" lvl="0" marL="0" marR="0" rtl="0" algn="just">
              <a:lnSpc>
                <a:spcPct val="100000"/>
              </a:lnSpc>
              <a:spcBef>
                <a:spcPts val="0"/>
              </a:spcBef>
              <a:spcAft>
                <a:spcPts val="0"/>
              </a:spcAft>
              <a:buClr>
                <a:srgbClr val="000000"/>
              </a:buClr>
              <a:buSzPts val="2000"/>
              <a:buFont typeface="Poppins"/>
              <a:buNone/>
            </a:pPr>
            <a:r>
              <a:rPr b="0" i="0" lang="en-US" sz="2000" u="none" cap="none" strike="noStrike">
                <a:solidFill>
                  <a:srgbClr val="000000"/>
                </a:solidFill>
                <a:latin typeface="Poppins"/>
                <a:ea typeface="Poppins"/>
                <a:cs typeface="Poppins"/>
                <a:sym typeface="Poppins"/>
              </a:rPr>
              <a:t> </a:t>
            </a:r>
            <a:endParaRPr/>
          </a:p>
          <a:p>
            <a:pPr indent="-355600" lvl="0" marL="4572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Poppins"/>
                <a:ea typeface="Poppins"/>
                <a:cs typeface="Poppins"/>
                <a:sym typeface="Poppins"/>
              </a:rPr>
              <a:t>They try to control victims’ machines or get their data remotely by gaining access to private information they use via cyberspace.</a:t>
            </a:r>
            <a:endParaRPr/>
          </a:p>
        </p:txBody>
      </p:sp>
      <p:pic>
        <p:nvPicPr>
          <p:cNvPr descr="pasted-movie.png" id="197" name="Google Shape;197;p26"/>
          <p:cNvPicPr preferRelativeResize="0"/>
          <p:nvPr/>
        </p:nvPicPr>
        <p:blipFill rotWithShape="1">
          <a:blip r:embed="rId3">
            <a:alphaModFix/>
          </a:blip>
          <a:srcRect b="0" l="0" r="0" t="0"/>
          <a:stretch/>
        </p:blipFill>
        <p:spPr>
          <a:xfrm>
            <a:off x="647023" y="3906421"/>
            <a:ext cx="2676841" cy="26768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1" type="body"/>
          </p:nvPr>
        </p:nvSpPr>
        <p:spPr>
          <a:xfrm>
            <a:off x="1336775" y="308930"/>
            <a:ext cx="11573100" cy="334800"/>
          </a:xfrm>
          <a:prstGeom prst="rect">
            <a:avLst/>
          </a:prstGeom>
        </p:spPr>
        <p:txBody>
          <a:bodyPr anchorCtr="0" anchor="ctr" bIns="45675" lIns="45675" spcFirstLastPara="1" rIns="45675" wrap="square" tIns="45675">
            <a:normAutofit fontScale="40000" lnSpcReduction="20000"/>
          </a:bodyPr>
          <a:lstStyle/>
          <a:p>
            <a:pPr indent="0" lvl="0" marL="0" rtl="0" algn="l">
              <a:spcBef>
                <a:spcPts val="1000"/>
              </a:spcBef>
              <a:spcAft>
                <a:spcPts val="0"/>
              </a:spcAft>
              <a:buNone/>
            </a:pPr>
            <a:r>
              <a:t/>
            </a:r>
            <a:endParaRPr/>
          </a:p>
        </p:txBody>
      </p:sp>
      <p:sp>
        <p:nvSpPr>
          <p:cNvPr id="203" name="Google Shape;203;p27"/>
          <p:cNvSpPr txBox="1"/>
          <p:nvPr>
            <p:ph idx="1" type="body"/>
          </p:nvPr>
        </p:nvSpPr>
        <p:spPr>
          <a:xfrm>
            <a:off x="-25158" y="2846"/>
            <a:ext cx="12242400" cy="7242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374"/>
              <a:buFont typeface="Arial Rounded"/>
              <a:buNone/>
            </a:pPr>
            <a:r>
              <a:rPr b="1" lang="en-US" sz="4374">
                <a:solidFill>
                  <a:srgbClr val="FFFFFF"/>
                </a:solidFill>
                <a:latin typeface="Arial Rounded"/>
                <a:ea typeface="Arial Rounded"/>
                <a:cs typeface="Arial Rounded"/>
                <a:sym typeface="Arial Rounded"/>
              </a:rPr>
              <a:t>Dataset Source</a:t>
            </a:r>
            <a:endParaRPr/>
          </a:p>
        </p:txBody>
      </p:sp>
      <p:sp>
        <p:nvSpPr>
          <p:cNvPr id="204" name="Google Shape;204;p27"/>
          <p:cNvSpPr txBox="1"/>
          <p:nvPr/>
        </p:nvSpPr>
        <p:spPr>
          <a:xfrm>
            <a:off x="576825" y="1149175"/>
            <a:ext cx="10272300" cy="4603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Poppins"/>
                <a:ea typeface="Poppins"/>
                <a:cs typeface="Poppins"/>
                <a:sym typeface="Poppins"/>
              </a:rPr>
              <a:t>Source</a:t>
            </a:r>
            <a:r>
              <a:rPr lang="en-US" sz="1800">
                <a:solidFill>
                  <a:schemeClr val="dk1"/>
                </a:solidFill>
                <a:latin typeface="Poppins"/>
                <a:ea typeface="Poppins"/>
                <a:cs typeface="Poppins"/>
                <a:sym typeface="Poppins"/>
              </a:rPr>
              <a:t>: The dataset for this project was sourced from Kaggle, a platform renowned for its vast repository of machine learning datasets. Specifically, we utilized the</a:t>
            </a:r>
            <a:r>
              <a:rPr lang="en-US" sz="1800">
                <a:solidFill>
                  <a:schemeClr val="dk1"/>
                </a:solidFill>
                <a:uFill>
                  <a:noFill/>
                </a:uFill>
                <a:latin typeface="Poppins"/>
                <a:ea typeface="Poppins"/>
                <a:cs typeface="Poppins"/>
                <a:sym typeface="Poppins"/>
                <a:hlinkClick r:id="rId3">
                  <a:extLst>
                    <a:ext uri="{A12FA001-AC4F-418D-AE19-62706E023703}">
                      <ahyp:hlinkClr val="tx"/>
                    </a:ext>
                  </a:extLst>
                </a:hlinkClick>
              </a:rPr>
              <a:t> </a:t>
            </a:r>
            <a:r>
              <a:rPr lang="en-US" sz="1800" u="sng">
                <a:solidFill>
                  <a:schemeClr val="hlink"/>
                </a:solidFill>
                <a:latin typeface="Poppins"/>
                <a:ea typeface="Poppins"/>
                <a:cs typeface="Poppins"/>
                <a:sym typeface="Poppins"/>
                <a:hlinkClick r:id="rId4"/>
              </a:rPr>
              <a:t>Malicious URLs Dataset</a:t>
            </a:r>
            <a:r>
              <a:rPr lang="en-US" sz="1800">
                <a:solidFill>
                  <a:schemeClr val="dk1"/>
                </a:solidFill>
                <a:latin typeface="Poppins"/>
                <a:ea typeface="Poppins"/>
                <a:cs typeface="Poppins"/>
                <a:sym typeface="Poppins"/>
              </a:rPr>
              <a:t> by user Sid321axn.</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Poppins"/>
                <a:ea typeface="Poppins"/>
                <a:cs typeface="Poppins"/>
                <a:sym typeface="Poppins"/>
              </a:rPr>
              <a:t>Dataset Description</a:t>
            </a:r>
            <a:r>
              <a:rPr lang="en-US"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latin typeface="Poppins"/>
                <a:ea typeface="Poppins"/>
                <a:cs typeface="Poppins"/>
                <a:sym typeface="Poppins"/>
              </a:rPr>
              <a:t>Total Entries: </a:t>
            </a:r>
            <a:r>
              <a:rPr b="1" lang="en-US" sz="1800">
                <a:solidFill>
                  <a:schemeClr val="dk1"/>
                </a:solidFill>
                <a:latin typeface="Poppins"/>
                <a:ea typeface="Poppins"/>
                <a:cs typeface="Poppins"/>
                <a:sym typeface="Poppins"/>
              </a:rPr>
              <a:t>651,191 URLs</a:t>
            </a:r>
            <a:endParaRPr b="1" sz="1800">
              <a:solidFill>
                <a:schemeClr val="dk1"/>
              </a:solidFill>
              <a:latin typeface="Poppins"/>
              <a:ea typeface="Poppins"/>
              <a:cs typeface="Poppins"/>
              <a:sym typeface="Poppins"/>
            </a:endParaRPr>
          </a:p>
          <a:p>
            <a:pPr indent="-342900" lvl="2" marL="1371600" rtl="0" algn="l">
              <a:lnSpc>
                <a:spcPct val="115000"/>
              </a:lnSpc>
              <a:spcBef>
                <a:spcPts val="0"/>
              </a:spcBef>
              <a:spcAft>
                <a:spcPts val="0"/>
              </a:spcAft>
              <a:buClr>
                <a:schemeClr val="dk1"/>
              </a:buClr>
              <a:buSzPts val="1800"/>
              <a:buChar char="■"/>
            </a:pPr>
            <a:r>
              <a:rPr b="1" lang="en-US" sz="1800">
                <a:solidFill>
                  <a:schemeClr val="dk1"/>
                </a:solidFill>
                <a:latin typeface="Poppins"/>
                <a:ea typeface="Poppins"/>
                <a:cs typeface="Poppins"/>
                <a:sym typeface="Poppins"/>
              </a:rPr>
              <a:t>Benign</a:t>
            </a:r>
            <a:r>
              <a:rPr lang="en-US" sz="1800">
                <a:solidFill>
                  <a:schemeClr val="dk1"/>
                </a:solidFill>
                <a:latin typeface="Poppins"/>
                <a:ea typeface="Poppins"/>
                <a:cs typeface="Poppins"/>
                <a:sym typeface="Poppins"/>
              </a:rPr>
              <a:t>: 428,103</a:t>
            </a:r>
            <a:endParaRPr sz="1800">
              <a:solidFill>
                <a:schemeClr val="dk1"/>
              </a:solidFill>
              <a:latin typeface="Poppins"/>
              <a:ea typeface="Poppins"/>
              <a:cs typeface="Poppins"/>
              <a:sym typeface="Poppins"/>
            </a:endParaRPr>
          </a:p>
          <a:p>
            <a:pPr indent="-342900" lvl="2" marL="1371600" rtl="0" algn="l">
              <a:lnSpc>
                <a:spcPct val="115000"/>
              </a:lnSpc>
              <a:spcBef>
                <a:spcPts val="0"/>
              </a:spcBef>
              <a:spcAft>
                <a:spcPts val="0"/>
              </a:spcAft>
              <a:buClr>
                <a:schemeClr val="dk1"/>
              </a:buClr>
              <a:buSzPts val="1800"/>
              <a:buChar char="■"/>
            </a:pPr>
            <a:r>
              <a:rPr b="1" lang="en-US" sz="1800">
                <a:solidFill>
                  <a:schemeClr val="dk1"/>
                </a:solidFill>
                <a:latin typeface="Poppins"/>
                <a:ea typeface="Poppins"/>
                <a:cs typeface="Poppins"/>
                <a:sym typeface="Poppins"/>
              </a:rPr>
              <a:t>Malicious</a:t>
            </a:r>
            <a:r>
              <a:rPr lang="en-US" sz="1800">
                <a:solidFill>
                  <a:schemeClr val="dk1"/>
                </a:solidFill>
                <a:latin typeface="Poppins"/>
                <a:ea typeface="Poppins"/>
                <a:cs typeface="Poppins"/>
                <a:sym typeface="Poppins"/>
              </a:rPr>
              <a:t>: 223,088</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Features extracted include lexical characteristics like URL length, hostname length, number of dots, and presence of special characters, among others.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Poppins"/>
                <a:ea typeface="Poppins"/>
                <a:cs typeface="Poppins"/>
                <a:sym typeface="Poppins"/>
              </a:rPr>
              <a:t>Importance</a:t>
            </a:r>
            <a:r>
              <a:rPr lang="en-US" sz="1800">
                <a:solidFill>
                  <a:schemeClr val="dk1"/>
                </a:solidFill>
                <a:latin typeface="Poppins"/>
                <a:ea typeface="Poppins"/>
                <a:cs typeface="Poppins"/>
                <a:sym typeface="Poppins"/>
              </a:rPr>
              <a:t>: The dataset provides a balanced representation of real-world benign and malicious URLs, ensuring robust training and testing of our machine learning models.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Poppins"/>
                <a:ea typeface="Poppins"/>
                <a:cs typeface="Poppins"/>
                <a:sym typeface="Poppins"/>
              </a:rPr>
              <a:t>Justification</a:t>
            </a:r>
            <a:r>
              <a:rPr lang="en-US" sz="1800">
                <a:solidFill>
                  <a:schemeClr val="dk1"/>
                </a:solidFill>
                <a:latin typeface="Poppins"/>
                <a:ea typeface="Poppins"/>
                <a:cs typeface="Poppins"/>
                <a:sym typeface="Poppins"/>
              </a:rPr>
              <a:t>: Kaggle datasets are often used in research and industry projects due to their quality and diversity, making this dataset an ideal choice for our project..</a:t>
            </a:r>
            <a:endParaRPr sz="18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idx="1" type="body"/>
          </p:nvPr>
        </p:nvSpPr>
        <p:spPr>
          <a:xfrm>
            <a:off x="0" y="2850"/>
            <a:ext cx="12192000" cy="7242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4374"/>
              <a:buFont typeface="Arial Rounded"/>
              <a:buNone/>
            </a:pPr>
            <a:r>
              <a:rPr b="1" lang="en-US" sz="4374">
                <a:solidFill>
                  <a:srgbClr val="FFFFFF"/>
                </a:solidFill>
                <a:latin typeface="Arial Rounded"/>
                <a:ea typeface="Arial Rounded"/>
                <a:cs typeface="Arial Rounded"/>
                <a:sym typeface="Arial Rounded"/>
              </a:rPr>
              <a:t>Real Time Cases</a:t>
            </a:r>
            <a:endParaRPr/>
          </a:p>
        </p:txBody>
      </p:sp>
      <p:sp>
        <p:nvSpPr>
          <p:cNvPr id="210" name="Google Shape;210;p28"/>
          <p:cNvSpPr/>
          <p:nvPr/>
        </p:nvSpPr>
        <p:spPr>
          <a:xfrm>
            <a:off x="322134" y="1138055"/>
            <a:ext cx="10761574" cy="4905303"/>
          </a:xfrm>
          <a:custGeom>
            <a:rect b="b" l="l" r="r" t="t"/>
            <a:pathLst>
              <a:path extrusionOk="0" h="21600" w="21600">
                <a:moveTo>
                  <a:pt x="0" y="21600"/>
                </a:moveTo>
                <a:cubicBezTo>
                  <a:pt x="13" y="14449"/>
                  <a:pt x="26" y="7298"/>
                  <a:pt x="39" y="147"/>
                </a:cubicBezTo>
                <a:lnTo>
                  <a:pt x="21600" y="0"/>
                </a:lnTo>
                <a:lnTo>
                  <a:pt x="10889" y="10725"/>
                </a:lnTo>
              </a:path>
            </a:pathLst>
          </a:custGeom>
          <a:noFill/>
          <a:ln cap="flat" cmpd="sng" w="50800">
            <a:solidFill>
              <a:schemeClr val="accent2"/>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211" name="Google Shape;211;p28"/>
          <p:cNvSpPr/>
          <p:nvPr/>
        </p:nvSpPr>
        <p:spPr>
          <a:xfrm rot="-7490370">
            <a:off x="5565057" y="3513223"/>
            <a:ext cx="286201" cy="246754"/>
          </a:xfrm>
          <a:prstGeom prst="triangle">
            <a:avLst>
              <a:gd fmla="val 50000"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212" name="Google Shape;212;p28"/>
          <p:cNvSpPr/>
          <p:nvPr/>
        </p:nvSpPr>
        <p:spPr>
          <a:xfrm rot="10800000">
            <a:off x="1978305" y="2298539"/>
            <a:ext cx="9591180" cy="4216701"/>
          </a:xfrm>
          <a:custGeom>
            <a:rect b="b" l="l" r="r" t="t"/>
            <a:pathLst>
              <a:path extrusionOk="0" h="21600" w="21600">
                <a:moveTo>
                  <a:pt x="0" y="21600"/>
                </a:moveTo>
                <a:lnTo>
                  <a:pt x="0" y="0"/>
                </a:lnTo>
                <a:lnTo>
                  <a:pt x="21600" y="163"/>
                </a:lnTo>
                <a:lnTo>
                  <a:pt x="10771" y="10763"/>
                </a:lnTo>
              </a:path>
            </a:pathLst>
          </a:custGeom>
          <a:noFill/>
          <a:ln cap="flat" cmpd="sng" w="50800">
            <a:solidFill>
              <a:schemeClr val="accent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213" name="Google Shape;213;p28"/>
          <p:cNvSpPr/>
          <p:nvPr/>
        </p:nvSpPr>
        <p:spPr>
          <a:xfrm rot="3309630">
            <a:off x="6725846" y="4237530"/>
            <a:ext cx="286200" cy="246754"/>
          </a:xfrm>
          <a:prstGeom prst="triangle">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214" name="Google Shape;214;p28"/>
          <p:cNvSpPr txBox="1"/>
          <p:nvPr/>
        </p:nvSpPr>
        <p:spPr>
          <a:xfrm>
            <a:off x="1442019" y="4083806"/>
            <a:ext cx="1020351" cy="878801"/>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chemeClr val="accent2"/>
              </a:buClr>
              <a:buSzPts val="5400"/>
              <a:buFont typeface="Arial Rounded"/>
              <a:buNone/>
            </a:pPr>
            <a:r>
              <a:rPr b="1" i="0" lang="en-US" sz="5400" u="none" cap="none" strike="noStrike">
                <a:solidFill>
                  <a:schemeClr val="accent2"/>
                </a:solidFill>
                <a:latin typeface="Arial Rounded"/>
                <a:ea typeface="Arial Rounded"/>
                <a:cs typeface="Arial Rounded"/>
                <a:sym typeface="Arial Rounded"/>
              </a:rPr>
              <a:t>01</a:t>
            </a:r>
            <a:endParaRPr/>
          </a:p>
        </p:txBody>
      </p:sp>
      <p:sp>
        <p:nvSpPr>
          <p:cNvPr id="215" name="Google Shape;215;p28"/>
          <p:cNvSpPr txBox="1"/>
          <p:nvPr/>
        </p:nvSpPr>
        <p:spPr>
          <a:xfrm>
            <a:off x="9651251" y="2829586"/>
            <a:ext cx="1020351" cy="878801"/>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chemeClr val="accent1"/>
              </a:buClr>
              <a:buSzPts val="5400"/>
              <a:buFont typeface="Arial Rounded"/>
              <a:buNone/>
            </a:pPr>
            <a:r>
              <a:rPr b="1" i="0" lang="en-US" sz="5400" u="none" cap="none" strike="noStrike">
                <a:solidFill>
                  <a:schemeClr val="accent1"/>
                </a:solidFill>
                <a:latin typeface="Arial Rounded"/>
                <a:ea typeface="Arial Rounded"/>
                <a:cs typeface="Arial Rounded"/>
                <a:sym typeface="Arial Rounded"/>
              </a:rPr>
              <a:t>02</a:t>
            </a:r>
            <a:endParaRPr/>
          </a:p>
        </p:txBody>
      </p:sp>
      <p:sp>
        <p:nvSpPr>
          <p:cNvPr id="216" name="Google Shape;216;p28"/>
          <p:cNvSpPr txBox="1"/>
          <p:nvPr/>
        </p:nvSpPr>
        <p:spPr>
          <a:xfrm>
            <a:off x="678510" y="1420695"/>
            <a:ext cx="4015551" cy="2485648"/>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3F3F3F"/>
              </a:buClr>
              <a:buSzPts val="1600"/>
              <a:buFont typeface="Poppins"/>
              <a:buNone/>
            </a:pPr>
            <a:r>
              <a:rPr b="0" i="0" lang="en-US" sz="1600" u="none" cap="none" strike="noStrike">
                <a:solidFill>
                  <a:srgbClr val="3F3F3F"/>
                </a:solidFill>
                <a:latin typeface="Poppins"/>
                <a:ea typeface="Poppins"/>
                <a:cs typeface="Poppins"/>
                <a:sym typeface="Poppins"/>
              </a:rPr>
              <a:t>In November 2024, a Chicago resident lost approximately $25,000 to a phishing scam. The individual received an email appearing to be from their bank, prompting them to click a link to verify account information. The link led to a fraudulent website that captured their credentials, allowing scammers to access and deplete their account.</a:t>
            </a:r>
            <a:endParaRPr/>
          </a:p>
        </p:txBody>
      </p:sp>
      <p:sp>
        <p:nvSpPr>
          <p:cNvPr id="217" name="Google Shape;217;p28"/>
          <p:cNvSpPr txBox="1"/>
          <p:nvPr/>
        </p:nvSpPr>
        <p:spPr>
          <a:xfrm>
            <a:off x="6913636" y="4632545"/>
            <a:ext cx="3976252" cy="1685549"/>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3F3F3F"/>
              </a:buClr>
              <a:buSzPts val="1600"/>
              <a:buFont typeface="Poppins"/>
              <a:buNone/>
            </a:pPr>
            <a:r>
              <a:rPr b="0" i="0" lang="en-US" sz="1600" u="none" cap="none" strike="noStrike">
                <a:solidFill>
                  <a:srgbClr val="3F3F3F"/>
                </a:solidFill>
                <a:latin typeface="Poppins"/>
                <a:ea typeface="Poppins"/>
                <a:cs typeface="Poppins"/>
                <a:sym typeface="Poppins"/>
              </a:rPr>
              <a:t>In September 2024, a Michigan teen was blackmailed via a malicious URL in a extortion scheme, leading to tragic consequences. Cybercriminals demanded $1,000, threatening to leak private images.</a:t>
            </a:r>
            <a:endParaRPr/>
          </a:p>
        </p:txBody>
      </p:sp>
      <p:sp>
        <p:nvSpPr>
          <p:cNvPr id="218" name="Google Shape;218;p28"/>
          <p:cNvSpPr/>
          <p:nvPr/>
        </p:nvSpPr>
        <p:spPr>
          <a:xfrm>
            <a:off x="1737544" y="5140070"/>
            <a:ext cx="429301" cy="428046"/>
          </a:xfrm>
          <a:custGeom>
            <a:rect b="b" l="l" r="r" t="t"/>
            <a:pathLst>
              <a:path extrusionOk="0" h="21600" w="2160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 name="Google Shape;219;p28"/>
          <p:cNvSpPr/>
          <p:nvPr/>
        </p:nvSpPr>
        <p:spPr>
          <a:xfrm>
            <a:off x="9937371" y="3934593"/>
            <a:ext cx="445501" cy="417028"/>
          </a:xfrm>
          <a:custGeom>
            <a:rect b="b" l="l" r="r" t="t"/>
            <a:pathLst>
              <a:path extrusionOk="0" h="21593" w="2160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nvSpPr>
        <p:spPr>
          <a:xfrm>
            <a:off x="261174" y="509000"/>
            <a:ext cx="11439900" cy="53565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Title:</a:t>
            </a:r>
            <a:r>
              <a:rPr b="0" i="0" lang="en-US" sz="1400" u="none" cap="none" strike="noStrike">
                <a:solidFill>
                  <a:srgbClr val="000000"/>
                </a:solidFill>
                <a:latin typeface="Poppins"/>
                <a:ea typeface="Poppins"/>
                <a:cs typeface="Poppins"/>
                <a:sym typeface="Poppins"/>
              </a:rPr>
              <a:t> Lexical features based malicious URL detection using machine learning techniques</a:t>
            </a:r>
            <a:r>
              <a:rPr b="1" i="0" lang="en-US" sz="1400" u="none" cap="none" strike="noStrike">
                <a:solidFill>
                  <a:srgbClr val="000000"/>
                </a:solidFill>
                <a:latin typeface="Poppins"/>
                <a:ea typeface="Poppins"/>
                <a:cs typeface="Poppins"/>
                <a:sym typeface="Poppins"/>
              </a:rPr>
              <a:t>[</a:t>
            </a:r>
            <a:r>
              <a:rPr b="1" lang="en-US">
                <a:latin typeface="Poppins"/>
                <a:ea typeface="Poppins"/>
                <a:cs typeface="Poppins"/>
                <a:sym typeface="Poppins"/>
              </a:rPr>
              <a:t>2</a:t>
            </a:r>
            <a:r>
              <a:rPr b="1" i="0" lang="en-US" sz="1400" u="none" cap="none" strike="noStrike">
                <a:solidFill>
                  <a:srgbClr val="000000"/>
                </a:solidFill>
                <a:latin typeface="Poppins"/>
                <a:ea typeface="Poppins"/>
                <a:cs typeface="Poppins"/>
                <a:sym typeface="Poppins"/>
              </a:rPr>
              <a:t>]</a:t>
            </a:r>
            <a:endParaRPr/>
          </a:p>
          <a:p>
            <a:pPr indent="0" lvl="0" marL="0" marR="0" rtl="0" algn="l">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Author: </a:t>
            </a:r>
            <a:r>
              <a:rPr b="0" i="0" lang="en-US" sz="1400" u="none" cap="none" strike="noStrike">
                <a:solidFill>
                  <a:srgbClr val="000000"/>
                </a:solidFill>
                <a:latin typeface="Poppins"/>
                <a:ea typeface="Poppins"/>
                <a:cs typeface="Poppins"/>
                <a:sym typeface="Poppins"/>
              </a:rPr>
              <a:t>Raja, A. Saleem, R. Vinodini, and A. Kavitha.</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Publisher:</a:t>
            </a:r>
            <a:r>
              <a:rPr b="0" i="0" lang="en-US" sz="1400" u="none" cap="none" strike="noStrike">
                <a:solidFill>
                  <a:srgbClr val="000000"/>
                </a:solidFill>
                <a:latin typeface="Poppins"/>
                <a:ea typeface="Poppins"/>
                <a:cs typeface="Poppins"/>
                <a:sym typeface="Poppins"/>
              </a:rPr>
              <a:t> Elsevier</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Year:</a:t>
            </a:r>
            <a:r>
              <a:rPr b="0" i="0" lang="en-US" sz="1400" u="none" cap="none" strike="noStrike">
                <a:solidFill>
                  <a:srgbClr val="000000"/>
                </a:solidFill>
                <a:latin typeface="Poppins"/>
                <a:ea typeface="Poppins"/>
                <a:cs typeface="Poppins"/>
                <a:sym typeface="Poppins"/>
              </a:rPr>
              <a:t> 2021</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Introduction: </a:t>
            </a:r>
            <a:endParaRPr/>
          </a:p>
          <a:p>
            <a:pPr indent="0" lvl="0" marL="0" marR="0" rtl="0" algn="just">
              <a:lnSpc>
                <a:spcPct val="100000"/>
              </a:lnSpc>
              <a:spcBef>
                <a:spcPts val="0"/>
              </a:spcBef>
              <a:spcAft>
                <a:spcPts val="0"/>
              </a:spcAft>
              <a:buClr>
                <a:srgbClr val="000000"/>
              </a:buClr>
              <a:buSzPts val="1400"/>
              <a:buFont typeface="Poppins"/>
              <a:buNone/>
            </a:pPr>
            <a:r>
              <a:rPr b="0" i="0" lang="en-US" sz="1400" u="none" cap="none" strike="noStrike">
                <a:solidFill>
                  <a:srgbClr val="000000"/>
                </a:solidFill>
                <a:latin typeface="Poppins"/>
                <a:ea typeface="Poppins"/>
                <a:cs typeface="Poppins"/>
                <a:sym typeface="Poppins"/>
              </a:rPr>
              <a:t>The proliferation of online web services has greatly simplified people's lives, as they increasingly rely on these services for their daily routines. However, this convenience also presents opportunities for cybercriminals to target a large number of victims through carefully crafted, transient malicious URLs or web pages. To address these challenges, researchers use heuristic rule-based detection. This approach employs generalized rules derived from features extracted from datasets. Feature extraction is also foundational for machine learning and deep learning techniques.Machine learning algorithms automatically assign the weightage of selected features and identify the malicious URL including newly generated malicious URLs.</a:t>
            </a:r>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Algorithm Used:</a:t>
            </a:r>
            <a:r>
              <a:rPr b="0" i="0" lang="en-US" sz="1400" u="none" cap="none" strike="noStrike">
                <a:solidFill>
                  <a:srgbClr val="000000"/>
                </a:solidFill>
                <a:latin typeface="Poppins"/>
                <a:ea typeface="Poppins"/>
                <a:cs typeface="Poppins"/>
                <a:sym typeface="Poppins"/>
              </a:rPr>
              <a:t> Support Vector Classifier (SVC), Naive Bayesian, Logistic Regression, K- nearest neighbor, Random Forest</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rPr b="1" i="0" lang="en-US" sz="1400" u="none" cap="none" strike="noStrike">
                <a:solidFill>
                  <a:srgbClr val="000000"/>
                </a:solidFill>
                <a:latin typeface="Poppins"/>
                <a:ea typeface="Poppins"/>
                <a:cs typeface="Poppins"/>
                <a:sym typeface="Poppins"/>
              </a:rPr>
              <a:t>Results and findings:</a:t>
            </a:r>
            <a:r>
              <a:rPr b="0" i="0" lang="en-US" sz="1400" u="none" cap="none" strike="noStrike">
                <a:solidFill>
                  <a:srgbClr val="000000"/>
                </a:solidFill>
                <a:latin typeface="Poppins"/>
                <a:ea typeface="Poppins"/>
                <a:cs typeface="Poppins"/>
                <a:sym typeface="Poppins"/>
              </a:rPr>
              <a:t> </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400"/>
              <a:buFont typeface="Poppins"/>
              <a:buNone/>
            </a:pPr>
            <a:r>
              <a:rPr b="0" i="0" lang="en-US" sz="1400" u="none" cap="none" strike="noStrike">
                <a:solidFill>
                  <a:srgbClr val="000000"/>
                </a:solidFill>
                <a:latin typeface="Poppins"/>
                <a:ea typeface="Poppins"/>
                <a:cs typeface="Poppins"/>
                <a:sym typeface="Poppins"/>
              </a:rPr>
              <a:t>This paper introduces an innovative approach to detect malicious URLs using a reduced set of features extracted exclusively from the URL itself. This streamlined approach leads to reduced execution times and storage needs. The paper also reviews recent research in this field and identifies shortcomings in existing methods. The results indicate that the random forest classifier outperforms other classifiers in terms of accuracy. However, when considering both execution time and accuracy, the k-NN classifier delivers superior results compared to the other classifiers.</a:t>
            </a:r>
            <a:endParaRPr/>
          </a:p>
        </p:txBody>
      </p:sp>
      <p:sp>
        <p:nvSpPr>
          <p:cNvPr id="225" name="Google Shape;225;p29"/>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Literature Survey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nvSpPr>
        <p:spPr>
          <a:xfrm>
            <a:off x="347350" y="673799"/>
            <a:ext cx="10925400" cy="56334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Title:</a:t>
            </a:r>
            <a:r>
              <a:rPr b="0" i="0" lang="en-US" sz="1300" u="none" cap="none" strike="noStrike">
                <a:solidFill>
                  <a:srgbClr val="000000"/>
                </a:solidFill>
                <a:latin typeface="Poppins"/>
                <a:ea typeface="Poppins"/>
                <a:cs typeface="Poppins"/>
                <a:sym typeface="Poppins"/>
              </a:rPr>
              <a:t> Malicious URL Detection using Logistic Regression</a:t>
            </a:r>
            <a:r>
              <a:rPr b="1" i="0" lang="en-US" sz="1300" u="none" cap="none" strike="noStrike">
                <a:solidFill>
                  <a:srgbClr val="000000"/>
                </a:solidFill>
                <a:latin typeface="Poppins"/>
                <a:ea typeface="Poppins"/>
                <a:cs typeface="Poppins"/>
                <a:sym typeface="Poppins"/>
              </a:rPr>
              <a:t>[</a:t>
            </a:r>
            <a:r>
              <a:rPr b="1" lang="en-US" sz="1300">
                <a:latin typeface="Poppins"/>
                <a:ea typeface="Poppins"/>
                <a:cs typeface="Poppins"/>
                <a:sym typeface="Poppins"/>
              </a:rPr>
              <a:t>2</a:t>
            </a:r>
            <a:r>
              <a:rPr b="1" i="0" lang="en-US" sz="1300" u="none" cap="none" strike="noStrike">
                <a:solidFill>
                  <a:srgbClr val="000000"/>
                </a:solidFill>
                <a:latin typeface="Poppins"/>
                <a:ea typeface="Poppins"/>
                <a:cs typeface="Poppins"/>
                <a:sym typeface="Poppins"/>
              </a:rPr>
              <a:t>]</a:t>
            </a:r>
            <a:endParaRPr/>
          </a:p>
          <a:p>
            <a:pPr indent="0" lvl="0" marL="0" marR="0" rtl="0" algn="l">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Publisher:</a:t>
            </a:r>
            <a:r>
              <a:rPr b="0" i="0" lang="en-US" sz="1300" u="none" cap="none" strike="noStrike">
                <a:solidFill>
                  <a:srgbClr val="000000"/>
                </a:solidFill>
                <a:latin typeface="Poppins"/>
                <a:ea typeface="Poppins"/>
                <a:cs typeface="Poppins"/>
                <a:sym typeface="Poppins"/>
              </a:rPr>
              <a:t> IEEE xplore</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Year:</a:t>
            </a:r>
            <a:r>
              <a:rPr b="0" i="0" lang="en-US" sz="1300" u="none" cap="none" strike="noStrike">
                <a:solidFill>
                  <a:srgbClr val="000000"/>
                </a:solidFill>
                <a:latin typeface="Poppins"/>
                <a:ea typeface="Poppins"/>
                <a:cs typeface="Poppins"/>
                <a:sym typeface="Poppins"/>
              </a:rPr>
              <a:t> 2021</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Introduction:</a:t>
            </a:r>
            <a:endParaRPr/>
          </a:p>
          <a:p>
            <a:pPr indent="0" lvl="0" marL="0" marR="0" rtl="0" algn="l">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Attackers often create URLs with their own specific structure, which they may distribute across various platforms. Unwittingly, we can click on these URLs and inadvertently become victims of their schemes. These malicious URLs can be sent through email messages, shared on Twitter, or employed through other means. Blacklist method is both time-consuming and labor-intensive because it involves continuously updating the list due to the constant emergence of new malicious URLs. Furthermore, it's not effective in identifying suspicious URLs that aren't already on the list.To address the drawbacks associated with blacklisting methods, machine learning techniques are employed. This is because machine learning algorithms have the capability to autonomously learn and adapt. Machine learning algorithms are particularly adept at recognizing newly emerging forms of malicious URLs utilized by attackers.</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Algorithm Used:</a:t>
            </a:r>
            <a:endParaRPr/>
          </a:p>
          <a:p>
            <a:pPr indent="0" lvl="0" marL="0" marR="0" rtl="0" algn="l">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Logistic Regression</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Results and Findings:</a:t>
            </a:r>
            <a:endParaRPr/>
          </a:p>
          <a:p>
            <a:pPr indent="0" lvl="0" marL="0" marR="0" rtl="0" algn="l">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In this study, a method has been developed to prevent real-time URL spamming using a machine learning algorithm based on logistic regression. The proposed system includes a frontend plugin that categorizes URLs as either safe or malicious. This approach not only identifies malicious URLs but also provides users with information about the type of URLs to avoid in order to protect themselves from cyber attacks.</a:t>
            </a:r>
            <a:endParaRPr/>
          </a:p>
          <a:p>
            <a:pPr indent="0" lvl="0" marL="0" marR="0" rtl="0" algn="l">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Gaps and Remarks:</a:t>
            </a:r>
            <a:endParaRPr/>
          </a:p>
          <a:p>
            <a:pPr indent="0" lvl="0" marL="0" marR="0" rtl="0" algn="l">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More effective feature extraction and classification techniques aren’t used.</a:t>
            </a:r>
            <a:endParaRPr/>
          </a:p>
        </p:txBody>
      </p:sp>
      <p:sp>
        <p:nvSpPr>
          <p:cNvPr id="231" name="Google Shape;231;p30"/>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Literature Survey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nvSpPr>
        <p:spPr>
          <a:xfrm>
            <a:off x="97725" y="921324"/>
            <a:ext cx="11811900" cy="5279400"/>
          </a:xfrm>
          <a:prstGeom prst="rect">
            <a:avLst/>
          </a:prstGeom>
          <a:noFill/>
          <a:ln>
            <a:noFill/>
          </a:ln>
        </p:spPr>
        <p:txBody>
          <a:bodyPr anchorCtr="0" anchor="t" bIns="91400" lIns="91400" spcFirstLastPara="1" rIns="91400" wrap="square" tIns="91400">
            <a:spAutoFit/>
          </a:bodyPr>
          <a:lstStyle/>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Title</a:t>
            </a:r>
            <a:r>
              <a:rPr b="0" i="0" lang="en-US" sz="1300" u="none" cap="none" strike="noStrike">
                <a:solidFill>
                  <a:srgbClr val="000000"/>
                </a:solidFill>
                <a:latin typeface="Poppins"/>
                <a:ea typeface="Poppins"/>
                <a:cs typeface="Poppins"/>
                <a:sym typeface="Poppins"/>
              </a:rPr>
              <a:t>: Malicious URL Detection: A Comparative Study</a:t>
            </a:r>
            <a:r>
              <a:rPr b="1" i="0" lang="en-US" sz="1300" u="none" cap="none" strike="noStrike">
                <a:solidFill>
                  <a:srgbClr val="000000"/>
                </a:solidFill>
                <a:latin typeface="Poppins"/>
                <a:ea typeface="Poppins"/>
                <a:cs typeface="Poppins"/>
                <a:sym typeface="Poppins"/>
              </a:rPr>
              <a:t>[</a:t>
            </a:r>
            <a:r>
              <a:rPr b="1" lang="en-US" sz="1300">
                <a:latin typeface="Poppins"/>
                <a:ea typeface="Poppins"/>
                <a:cs typeface="Poppins"/>
                <a:sym typeface="Poppins"/>
              </a:rPr>
              <a:t>3</a:t>
            </a:r>
            <a:r>
              <a:rPr b="1" i="0" lang="en-US" sz="1300" u="none" cap="none" strike="noStrike">
                <a:solidFill>
                  <a:srgbClr val="000000"/>
                </a:solidFill>
                <a:latin typeface="Poppins"/>
                <a:ea typeface="Poppins"/>
                <a:cs typeface="Poppins"/>
                <a:sym typeface="Poppins"/>
              </a:rPr>
              <a:t>]</a:t>
            </a:r>
            <a:endParaRPr/>
          </a:p>
          <a:p>
            <a:pPr indent="0" lvl="0" marL="0" marR="0" rtl="0" algn="just">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Author: </a:t>
            </a:r>
            <a:r>
              <a:rPr b="0" i="0" lang="en-US" sz="1300" u="none" cap="none" strike="noStrike">
                <a:solidFill>
                  <a:srgbClr val="000000"/>
                </a:solidFill>
                <a:latin typeface="Poppins"/>
                <a:ea typeface="Poppins"/>
                <a:cs typeface="Poppins"/>
                <a:sym typeface="Poppins"/>
              </a:rPr>
              <a:t>Janet, B., and R. Joshua Arul Kumar.</a:t>
            </a:r>
            <a:endParaRPr/>
          </a:p>
          <a:p>
            <a:pPr indent="0" lvl="0" marL="0" marR="0" rtl="0" algn="just">
              <a:lnSpc>
                <a:spcPct val="100000"/>
              </a:lnSpc>
              <a:spcBef>
                <a:spcPts val="0"/>
              </a:spcBef>
              <a:spcAft>
                <a:spcPts val="0"/>
              </a:spcAft>
              <a:buClr>
                <a:srgbClr val="000000"/>
              </a:buClr>
              <a:buSzPts val="1400"/>
              <a:buFont typeface="Poppins"/>
              <a:buNone/>
            </a:pPr>
            <a:r>
              <a:t/>
            </a:r>
            <a:endParaRPr b="1"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Publisher</a:t>
            </a:r>
            <a:r>
              <a:rPr b="0" i="0" lang="en-US" sz="1300" u="none" cap="none" strike="noStrike">
                <a:solidFill>
                  <a:srgbClr val="000000"/>
                </a:solidFill>
                <a:latin typeface="Poppins"/>
                <a:ea typeface="Poppins"/>
                <a:cs typeface="Poppins"/>
                <a:sym typeface="Poppins"/>
              </a:rPr>
              <a:t>: IEEE Xplore</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Year</a:t>
            </a:r>
            <a:r>
              <a:rPr b="0" i="0" lang="en-US" sz="1300" u="none" cap="none" strike="noStrike">
                <a:solidFill>
                  <a:srgbClr val="000000"/>
                </a:solidFill>
                <a:latin typeface="Poppins"/>
                <a:ea typeface="Poppins"/>
                <a:cs typeface="Poppins"/>
                <a:sym typeface="Poppins"/>
              </a:rPr>
              <a:t>: 2021</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400"/>
              <a:buFont typeface="Poppins"/>
              <a:buNone/>
            </a:pPr>
            <a:r>
              <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Introduction</a:t>
            </a:r>
            <a:r>
              <a:rPr b="0" i="0" lang="en-US" sz="1300" u="none" cap="none" strike="noStrike">
                <a:solidFill>
                  <a:srgbClr val="000000"/>
                </a:solidFill>
                <a:latin typeface="Poppins"/>
                <a:ea typeface="Poppins"/>
                <a:cs typeface="Poppins"/>
                <a:sym typeface="Poppins"/>
              </a:rPr>
              <a:t>: </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252525"/>
              </a:buClr>
              <a:buSzPts val="1300"/>
              <a:buFont typeface="Poppins"/>
              <a:buNone/>
            </a:pPr>
            <a:r>
              <a:rPr b="0" i="0" lang="en-US" sz="1300" u="none" cap="none" strike="noStrike">
                <a:solidFill>
                  <a:srgbClr val="252525"/>
                </a:solidFill>
                <a:latin typeface="Poppins"/>
                <a:ea typeface="Poppins"/>
                <a:cs typeface="Poppins"/>
                <a:sym typeface="Poppins"/>
              </a:rPr>
              <a:t>Covid 19 significantly impacts online businesses like e-banking, e-commerce, and social networking, but also exposes advanced techniques for user exploitation, including malicious websites stealing private information.The paper evaluates machine learning classifiers for detecting malicious URLs using a public Kaggle dataset. The best classifier was used to detect malicious URLs from openphish websites.</a:t>
            </a:r>
            <a:endParaRPr/>
          </a:p>
          <a:p>
            <a:pPr indent="0" lvl="0" marL="0" marR="0" rtl="0" algn="just">
              <a:lnSpc>
                <a:spcPct val="100000"/>
              </a:lnSpc>
              <a:spcBef>
                <a:spcPts val="0"/>
              </a:spcBef>
              <a:spcAft>
                <a:spcPts val="0"/>
              </a:spcAft>
              <a:buClr>
                <a:srgbClr val="000000"/>
              </a:buClr>
              <a:buSzPts val="1400"/>
              <a:buFont typeface="Poppins"/>
              <a:buNone/>
            </a:pPr>
            <a:r>
              <a:t/>
            </a:r>
            <a:endParaRPr b="0" i="0" sz="1400" u="none" cap="none" strike="noStrike">
              <a:solidFill>
                <a:srgbClr val="252525"/>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Algorithm used</a:t>
            </a:r>
            <a:r>
              <a:rPr b="0" i="0" lang="en-US" sz="1300" u="none" cap="none" strike="noStrike">
                <a:solidFill>
                  <a:srgbClr val="000000"/>
                </a:solidFill>
                <a:latin typeface="Poppins"/>
                <a:ea typeface="Poppins"/>
                <a:cs typeface="Poppins"/>
                <a:sym typeface="Poppins"/>
              </a:rPr>
              <a:t>: </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Logistic Regression (LR), Random Forest (RF), Support Vector Machine(SVM), Na ̈ıve Bayes (NB), K-Nearest Neighbours (KNN), and Decision Tree (DT).</a:t>
            </a:r>
            <a:endParaRPr/>
          </a:p>
          <a:p>
            <a:pPr indent="0" lvl="0" marL="0" marR="0" rtl="0" algn="just">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Results and findings</a:t>
            </a:r>
            <a:r>
              <a:rPr b="0" i="0" lang="en-US" sz="1300" u="none" cap="none" strike="noStrike">
                <a:solidFill>
                  <a:srgbClr val="000000"/>
                </a:solidFill>
                <a:latin typeface="Poppins"/>
                <a:ea typeface="Poppins"/>
                <a:cs typeface="Poppins"/>
                <a:sym typeface="Poppins"/>
              </a:rPr>
              <a:t>:</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0" i="0" lang="en-US" sz="1300" u="none" cap="none" strike="noStrike">
                <a:solidFill>
                  <a:srgbClr val="000000"/>
                </a:solidFill>
                <a:latin typeface="Poppins"/>
                <a:ea typeface="Poppins"/>
                <a:cs typeface="Poppins"/>
                <a:sym typeface="Poppins"/>
              </a:rPr>
              <a:t>We can infer that the models used attain high prediction accuracy however random forest attains the highest F1 score and accuracy almost close to 99.6%</a:t>
            </a:r>
            <a:endParaRPr/>
          </a:p>
          <a:p>
            <a:pPr indent="0" lvl="0" marL="0" marR="0" rtl="0" algn="just">
              <a:lnSpc>
                <a:spcPct val="100000"/>
              </a:lnSpc>
              <a:spcBef>
                <a:spcPts val="0"/>
              </a:spcBef>
              <a:spcAft>
                <a:spcPts val="0"/>
              </a:spcAft>
              <a:buClr>
                <a:srgbClr val="000000"/>
              </a:buClr>
              <a:buSzPts val="1300"/>
              <a:buFont typeface="Poppins"/>
              <a:buNone/>
            </a:pPr>
            <a:r>
              <a:t/>
            </a:r>
            <a:endParaRPr b="0" i="0" sz="13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300"/>
              <a:buFont typeface="Poppins"/>
              <a:buNone/>
            </a:pPr>
            <a:r>
              <a:rPr b="1" i="0" lang="en-US" sz="1300" u="none" cap="none" strike="noStrike">
                <a:solidFill>
                  <a:srgbClr val="000000"/>
                </a:solidFill>
                <a:latin typeface="Poppins"/>
                <a:ea typeface="Poppins"/>
                <a:cs typeface="Poppins"/>
                <a:sym typeface="Poppins"/>
              </a:rPr>
              <a:t>Remarks/Gaps</a:t>
            </a:r>
            <a:r>
              <a:rPr b="0" i="0" lang="en-US" sz="1300" u="none" cap="none" strike="noStrike">
                <a:solidFill>
                  <a:srgbClr val="000000"/>
                </a:solidFill>
                <a:latin typeface="Poppins"/>
                <a:ea typeface="Poppins"/>
                <a:cs typeface="Poppins"/>
                <a:sym typeface="Poppins"/>
              </a:rPr>
              <a:t>:</a:t>
            </a:r>
            <a:endParaRPr b="0" i="0" sz="14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Clr>
                <a:srgbClr val="252525"/>
              </a:buClr>
              <a:buSzPts val="1300"/>
              <a:buFont typeface="Poppins"/>
              <a:buNone/>
            </a:pPr>
            <a:r>
              <a:rPr b="0" i="0" lang="en-US" sz="1300" u="none" cap="none" strike="noStrike">
                <a:solidFill>
                  <a:srgbClr val="252525"/>
                </a:solidFill>
                <a:latin typeface="Poppins"/>
                <a:ea typeface="Poppins"/>
                <a:cs typeface="Poppins"/>
                <a:sym typeface="Poppins"/>
              </a:rPr>
              <a:t>The accuracy of the trained random forest classifier on openphish data can be increased by training it on a more balanced data</a:t>
            </a:r>
            <a:endParaRPr/>
          </a:p>
          <a:p>
            <a:pPr indent="0" lvl="0" marL="0" marR="0" rtl="0" algn="just">
              <a:lnSpc>
                <a:spcPct val="100000"/>
              </a:lnSpc>
              <a:spcBef>
                <a:spcPts val="0"/>
              </a:spcBef>
              <a:spcAft>
                <a:spcPts val="0"/>
              </a:spcAft>
              <a:buClr>
                <a:srgbClr val="252525"/>
              </a:buClr>
              <a:buSzPts val="1300"/>
              <a:buFont typeface="Poppins"/>
              <a:buNone/>
            </a:pPr>
            <a:r>
              <a:rPr b="0" i="0" lang="en-US" sz="1300" u="none" cap="none" strike="noStrike">
                <a:solidFill>
                  <a:srgbClr val="252525"/>
                </a:solidFill>
                <a:latin typeface="Poppins"/>
                <a:ea typeface="Poppins"/>
                <a:cs typeface="Poppins"/>
                <a:sym typeface="Poppins"/>
              </a:rPr>
              <a:t>i.e., the data containing malicious and benign websites in almost equal proportion.</a:t>
            </a:r>
            <a:endParaRPr/>
          </a:p>
          <a:p>
            <a:pPr indent="0" lvl="0" marL="0" marR="0" rtl="0" algn="just">
              <a:lnSpc>
                <a:spcPct val="100000"/>
              </a:lnSpc>
              <a:spcBef>
                <a:spcPts val="0"/>
              </a:spcBef>
              <a:spcAft>
                <a:spcPts val="0"/>
              </a:spcAft>
              <a:buClr>
                <a:srgbClr val="000000"/>
              </a:buClr>
              <a:buSzPts val="1400"/>
              <a:buFont typeface="Poppins"/>
              <a:buNone/>
            </a:pPr>
            <a:r>
              <a:t/>
            </a:r>
            <a:endParaRPr b="0" i="0" sz="1400" u="none" cap="none" strike="noStrike">
              <a:solidFill>
                <a:srgbClr val="252525"/>
              </a:solidFill>
              <a:latin typeface="Arial"/>
              <a:ea typeface="Arial"/>
              <a:cs typeface="Arial"/>
              <a:sym typeface="Arial"/>
            </a:endParaRPr>
          </a:p>
        </p:txBody>
      </p:sp>
      <p:sp>
        <p:nvSpPr>
          <p:cNvPr id="237" name="Google Shape;237;p31"/>
          <p:cNvSpPr txBox="1"/>
          <p:nvPr>
            <p:ph idx="1" type="body"/>
          </p:nvPr>
        </p:nvSpPr>
        <p:spPr>
          <a:xfrm>
            <a:off x="0" y="-10525"/>
            <a:ext cx="12192000" cy="554700"/>
          </a:xfrm>
          <a:prstGeom prst="rect">
            <a:avLst/>
          </a:prstGeom>
          <a:solidFill>
            <a:srgbClr val="C92004"/>
          </a:solid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220"/>
              <a:buFont typeface="Arial Rounded"/>
              <a:buNone/>
            </a:pPr>
            <a:r>
              <a:rPr b="1" lang="en-US" sz="3220">
                <a:solidFill>
                  <a:srgbClr val="FFFFFF"/>
                </a:solidFill>
                <a:latin typeface="Arial Rounded"/>
                <a:ea typeface="Arial Rounded"/>
                <a:cs typeface="Arial Rounded"/>
                <a:sym typeface="Arial Rounded"/>
              </a:rPr>
              <a:t>Literature Survey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Cover and End Slide Master">
      <a:dk1>
        <a:srgbClr val="000000"/>
      </a:dk1>
      <a:lt1>
        <a:srgbClr val="FFFFFF"/>
      </a:lt1>
      <a:dk2>
        <a:srgbClr val="A7A7A7"/>
      </a:dk2>
      <a:lt2>
        <a:srgbClr val="535353"/>
      </a:lt2>
      <a:accent1>
        <a:srgbClr val="FD2906"/>
      </a:accent1>
      <a:accent2>
        <a:srgbClr val="262626"/>
      </a:accent2>
      <a:accent3>
        <a:srgbClr val="8E1703"/>
      </a:accent3>
      <a:accent4>
        <a:srgbClr val="151515"/>
      </a:accent4>
      <a:accent5>
        <a:srgbClr val="6D1203"/>
      </a:accent5>
      <a:accent6>
        <a:srgbClr val="10101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Cover and End Slide Master">
      <a:dk1>
        <a:srgbClr val="000000"/>
      </a:dk1>
      <a:lt1>
        <a:srgbClr val="FFFFFF"/>
      </a:lt1>
      <a:dk2>
        <a:srgbClr val="A7A7A7"/>
      </a:dk2>
      <a:lt2>
        <a:srgbClr val="535353"/>
      </a:lt2>
      <a:accent1>
        <a:srgbClr val="FD2906"/>
      </a:accent1>
      <a:accent2>
        <a:srgbClr val="262626"/>
      </a:accent2>
      <a:accent3>
        <a:srgbClr val="8E1703"/>
      </a:accent3>
      <a:accent4>
        <a:srgbClr val="151515"/>
      </a:accent4>
      <a:accent5>
        <a:srgbClr val="6D1203"/>
      </a:accent5>
      <a:accent6>
        <a:srgbClr val="10101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